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6" r:id="rId2"/>
  </p:sldMasterIdLst>
  <p:notesMasterIdLst>
    <p:notesMasterId r:id="rId17"/>
  </p:notesMasterIdLst>
  <p:handoutMasterIdLst>
    <p:handoutMasterId r:id="rId18"/>
  </p:handoutMasterIdLst>
  <p:sldIdLst>
    <p:sldId id="423" r:id="rId3"/>
    <p:sldId id="445" r:id="rId4"/>
    <p:sldId id="446" r:id="rId5"/>
    <p:sldId id="447" r:id="rId6"/>
    <p:sldId id="448" r:id="rId7"/>
    <p:sldId id="449" r:id="rId8"/>
    <p:sldId id="454" r:id="rId9"/>
    <p:sldId id="450" r:id="rId10"/>
    <p:sldId id="451" r:id="rId11"/>
    <p:sldId id="452" r:id="rId12"/>
    <p:sldId id="443" r:id="rId13"/>
    <p:sldId id="453" r:id="rId14"/>
    <p:sldId id="455" r:id="rId15"/>
    <p:sldId id="420" r:id="rId1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">
          <p15:clr>
            <a:srgbClr val="A4A3A4"/>
          </p15:clr>
        </p15:guide>
        <p15:guide id="2" orient="horz" pos="3829">
          <p15:clr>
            <a:srgbClr val="A4A3A4"/>
          </p15:clr>
        </p15:guide>
        <p15:guide id="3" orient="horz" pos="913" userDrawn="1">
          <p15:clr>
            <a:srgbClr val="A4A3A4"/>
          </p15:clr>
        </p15:guide>
        <p15:guide id="4" orient="horz" pos="527">
          <p15:clr>
            <a:srgbClr val="A4A3A4"/>
          </p15:clr>
        </p15:guide>
        <p15:guide id="5" orient="horz" pos="4154">
          <p15:clr>
            <a:srgbClr val="A4A3A4"/>
          </p15:clr>
        </p15:guide>
        <p15:guide id="6" pos="5471">
          <p15:clr>
            <a:srgbClr val="A4A3A4"/>
          </p15:clr>
        </p15:guide>
        <p15:guide id="7" pos="298">
          <p15:clr>
            <a:srgbClr val="A4A3A4"/>
          </p15:clr>
        </p15:guide>
        <p15:guide id="8" pos="4468">
          <p15:clr>
            <a:srgbClr val="A4A3A4"/>
          </p15:clr>
        </p15:guide>
        <p15:guide id="9" pos="5363">
          <p15:clr>
            <a:srgbClr val="A4A3A4"/>
          </p15:clr>
        </p15:guide>
        <p15:guide id="10" pos="46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1515"/>
    <a:srgbClr val="FFFFFF"/>
    <a:srgbClr val="AE2D15"/>
    <a:srgbClr val="77242A"/>
    <a:srgbClr val="4D2123"/>
    <a:srgbClr val="4A2123"/>
    <a:srgbClr val="BEA883"/>
    <a:srgbClr val="E2D9DC"/>
    <a:srgbClr val="E2DBD7"/>
    <a:srgbClr val="DBC9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742" autoAdjust="0"/>
  </p:normalViewPr>
  <p:slideViewPr>
    <p:cSldViewPr snapToGrid="0" snapToObjects="1" showGuides="1">
      <p:cViewPr varScale="1">
        <p:scale>
          <a:sx n="78" d="100"/>
          <a:sy n="78" d="100"/>
        </p:scale>
        <p:origin x="2530" y="82"/>
      </p:cViewPr>
      <p:guideLst>
        <p:guide orient="horz" pos="294"/>
        <p:guide orient="horz" pos="3829"/>
        <p:guide orient="horz" pos="913"/>
        <p:guide orient="horz" pos="527"/>
        <p:guide orient="horz" pos="4154"/>
        <p:guide pos="5471"/>
        <p:guide pos="298"/>
        <p:guide pos="4468"/>
        <p:guide pos="5363"/>
        <p:guide pos="46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3178" y="-91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ondd.int\ondd\departments\RM\Country%20Risk\COMMODEL\Historic%20Business%20environment%20risk%20A-G%20updat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https://ucm.ondd.int/alfresco/aos/Sites/RM/documentLibrary/0700_Reporting/Graphs%20_change%20classification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https://ucm.ondd.int/alfresco/aos/Sites/RM/documentLibrary/0700_Reporting/Graphs%20_change%20classification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b="1"/>
              <a:t>Cross border- business environment risk: Number upgrade (+) and downgrade (-) notches per region </a:t>
            </a:r>
          </a:p>
        </c:rich>
      </c:tx>
      <c:layout>
        <c:manualLayout>
          <c:xMode val="edge"/>
          <c:yMode val="edge"/>
          <c:x val="0.14009159297186741"/>
          <c:y val="1.567227463112978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5916254480213735E-2"/>
          <c:y val="0.12214073715143807"/>
          <c:w val="0.92822555774278215"/>
          <c:h val="0.620578740157480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Graph!$A$7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Graph!$B$3:$M$3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 formatCode="mmm\-yy">
                  <c:v>44652</c:v>
                </c:pt>
              </c:numCache>
            </c:numRef>
          </c:cat>
          <c:val>
            <c:numRef>
              <c:f>Graph!$B$7:$M$7</c:f>
              <c:numCache>
                <c:formatCode>General</c:formatCode>
                <c:ptCount val="12"/>
                <c:pt idx="0">
                  <c:v>3</c:v>
                </c:pt>
                <c:pt idx="1">
                  <c:v>2</c:v>
                </c:pt>
                <c:pt idx="2">
                  <c:v>8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13</c:v>
                </c:pt>
                <c:pt idx="8">
                  <c:v>3</c:v>
                </c:pt>
                <c:pt idx="9">
                  <c:v>1</c:v>
                </c:pt>
                <c:pt idx="10">
                  <c:v>13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09-4D09-92E1-3C70780E7722}"/>
            </c:ext>
          </c:extLst>
        </c:ser>
        <c:ser>
          <c:idx val="1"/>
          <c:order val="1"/>
          <c:tx>
            <c:strRef>
              <c:f>Graph!$A$15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rgbClr val="AE2D15"/>
            </a:solidFill>
            <a:ln>
              <a:solidFill>
                <a:srgbClr val="685648"/>
              </a:solidFill>
              <a:prstDash val="sysDot"/>
            </a:ln>
            <a:effectLst/>
          </c:spPr>
          <c:invertIfNegative val="0"/>
          <c:cat>
            <c:numRef>
              <c:f>Graph!$B$3:$M$3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 formatCode="mmm\-yy">
                  <c:v>44652</c:v>
                </c:pt>
              </c:numCache>
            </c:numRef>
          </c:cat>
          <c:val>
            <c:numRef>
              <c:f>Graph!$B$15:$M$15</c:f>
              <c:numCache>
                <c:formatCode>General</c:formatCode>
                <c:ptCount val="12"/>
                <c:pt idx="0">
                  <c:v>-4</c:v>
                </c:pt>
                <c:pt idx="1">
                  <c:v>-7</c:v>
                </c:pt>
                <c:pt idx="2">
                  <c:v>0</c:v>
                </c:pt>
                <c:pt idx="3">
                  <c:v>-4</c:v>
                </c:pt>
                <c:pt idx="4">
                  <c:v>-8</c:v>
                </c:pt>
                <c:pt idx="5">
                  <c:v>-5</c:v>
                </c:pt>
                <c:pt idx="6">
                  <c:v>-1</c:v>
                </c:pt>
                <c:pt idx="7">
                  <c:v>-6</c:v>
                </c:pt>
                <c:pt idx="8">
                  <c:v>-4</c:v>
                </c:pt>
                <c:pt idx="9">
                  <c:v>-37</c:v>
                </c:pt>
                <c:pt idx="10">
                  <c:v>-2</c:v>
                </c:pt>
                <c:pt idx="11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09-4D09-92E1-3C70780E7722}"/>
            </c:ext>
          </c:extLst>
        </c:ser>
        <c:ser>
          <c:idx val="2"/>
          <c:order val="2"/>
          <c:tx>
            <c:strRef>
              <c:f>Graph!$A$8</c:f>
              <c:strCache>
                <c:ptCount val="1"/>
                <c:pt idx="0">
                  <c:v>EM Europe and CIS</c:v>
                </c:pt>
              </c:strCache>
            </c:strRef>
          </c:tx>
          <c:spPr>
            <a:solidFill>
              <a:srgbClr val="E19A1E"/>
            </a:solidFill>
            <a:effectLst/>
          </c:spPr>
          <c:invertIfNegative val="0"/>
          <c:cat>
            <c:numRef>
              <c:f>Graph!$B$3:$M$3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 formatCode="mmm\-yy">
                  <c:v>44652</c:v>
                </c:pt>
              </c:numCache>
            </c:numRef>
          </c:cat>
          <c:val>
            <c:numRef>
              <c:f>Graph!$B$8:$M$8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0</c:v>
                </c:pt>
                <c:pt idx="5">
                  <c:v>10</c:v>
                </c:pt>
                <c:pt idx="6">
                  <c:v>11</c:v>
                </c:pt>
                <c:pt idx="7">
                  <c:v>8</c:v>
                </c:pt>
                <c:pt idx="8">
                  <c:v>2</c:v>
                </c:pt>
                <c:pt idx="9">
                  <c:v>0</c:v>
                </c:pt>
                <c:pt idx="10">
                  <c:v>15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09-4D09-92E1-3C70780E7722}"/>
            </c:ext>
          </c:extLst>
        </c:ser>
        <c:ser>
          <c:idx val="3"/>
          <c:order val="3"/>
          <c:tx>
            <c:strRef>
              <c:f>Graph!$A$16</c:f>
              <c:strCache>
                <c:ptCount val="1"/>
                <c:pt idx="0">
                  <c:v>EM Europe and CIS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invertIfNegative val="0"/>
          <c:cat>
            <c:numRef>
              <c:f>Graph!$B$3:$M$3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 formatCode="mmm\-yy">
                  <c:v>44652</c:v>
                </c:pt>
              </c:numCache>
            </c:numRef>
          </c:cat>
          <c:val>
            <c:numRef>
              <c:f>Graph!$B$16:$M$16</c:f>
              <c:numCache>
                <c:formatCode>General</c:formatCode>
                <c:ptCount val="12"/>
                <c:pt idx="0">
                  <c:v>-5</c:v>
                </c:pt>
                <c:pt idx="1">
                  <c:v>-1</c:v>
                </c:pt>
                <c:pt idx="2">
                  <c:v>0</c:v>
                </c:pt>
                <c:pt idx="3">
                  <c:v>-8</c:v>
                </c:pt>
                <c:pt idx="4">
                  <c:v>-11</c:v>
                </c:pt>
                <c:pt idx="5">
                  <c:v>-5</c:v>
                </c:pt>
                <c:pt idx="6">
                  <c:v>-2</c:v>
                </c:pt>
                <c:pt idx="7">
                  <c:v>-2</c:v>
                </c:pt>
                <c:pt idx="8">
                  <c:v>-1</c:v>
                </c:pt>
                <c:pt idx="9">
                  <c:v>-33</c:v>
                </c:pt>
                <c:pt idx="10">
                  <c:v>0</c:v>
                </c:pt>
                <c:pt idx="11">
                  <c:v>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09-4D09-92E1-3C70780E7722}"/>
            </c:ext>
          </c:extLst>
        </c:ser>
        <c:ser>
          <c:idx val="4"/>
          <c:order val="4"/>
          <c:tx>
            <c:strRef>
              <c:f>Graph!$A$9</c:f>
              <c:strCache>
                <c:ptCount val="1"/>
                <c:pt idx="0">
                  <c:v>Latin Amercia</c:v>
                </c:pt>
              </c:strCache>
            </c:strRef>
          </c:tx>
          <c:spPr>
            <a:solidFill>
              <a:srgbClr val="E3681F">
                <a:lumMod val="75000"/>
              </a:srgbClr>
            </a:solidFill>
            <a:ln>
              <a:noFill/>
            </a:ln>
          </c:spPr>
          <c:invertIfNegative val="0"/>
          <c:cat>
            <c:numRef>
              <c:f>Graph!$B$3:$M$3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 formatCode="mmm\-yy">
                  <c:v>44652</c:v>
                </c:pt>
              </c:numCache>
            </c:numRef>
          </c:cat>
          <c:val>
            <c:numRef>
              <c:f>Graph!$B$9:$M$9</c:f>
              <c:numCache>
                <c:formatCode>General</c:formatCode>
                <c:ptCount val="12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9</c:v>
                </c:pt>
                <c:pt idx="7">
                  <c:v>6</c:v>
                </c:pt>
                <c:pt idx="8">
                  <c:v>5</c:v>
                </c:pt>
                <c:pt idx="9">
                  <c:v>0</c:v>
                </c:pt>
                <c:pt idx="10">
                  <c:v>21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09-4D09-92E1-3C70780E7722}"/>
            </c:ext>
          </c:extLst>
        </c:ser>
        <c:ser>
          <c:idx val="5"/>
          <c:order val="5"/>
          <c:tx>
            <c:strRef>
              <c:f>Graph!$A$17</c:f>
              <c:strCache>
                <c:ptCount val="1"/>
                <c:pt idx="0">
                  <c:v>Latin Amercia</c:v>
                </c:pt>
              </c:strCache>
            </c:strRef>
          </c:tx>
          <c:spPr>
            <a:solidFill>
              <a:srgbClr val="E3681F">
                <a:lumMod val="75000"/>
              </a:srgbClr>
            </a:solidFill>
          </c:spPr>
          <c:invertIfNegative val="0"/>
          <c:cat>
            <c:numRef>
              <c:f>Graph!$B$3:$M$3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 formatCode="mmm\-yy">
                  <c:v>44652</c:v>
                </c:pt>
              </c:numCache>
            </c:numRef>
          </c:cat>
          <c:val>
            <c:numRef>
              <c:f>Graph!$B$17:$M$17</c:f>
              <c:numCache>
                <c:formatCode>General</c:formatCode>
                <c:ptCount val="12"/>
                <c:pt idx="0">
                  <c:v>-3</c:v>
                </c:pt>
                <c:pt idx="1">
                  <c:v>-5</c:v>
                </c:pt>
                <c:pt idx="2">
                  <c:v>-1</c:v>
                </c:pt>
                <c:pt idx="3">
                  <c:v>-2</c:v>
                </c:pt>
                <c:pt idx="4">
                  <c:v>-8</c:v>
                </c:pt>
                <c:pt idx="5">
                  <c:v>-7</c:v>
                </c:pt>
                <c:pt idx="6">
                  <c:v>-5</c:v>
                </c:pt>
                <c:pt idx="7">
                  <c:v>-5</c:v>
                </c:pt>
                <c:pt idx="8">
                  <c:v>-10</c:v>
                </c:pt>
                <c:pt idx="9">
                  <c:v>-53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C09-4D09-92E1-3C70780E7722}"/>
            </c:ext>
          </c:extLst>
        </c:ser>
        <c:ser>
          <c:idx val="6"/>
          <c:order val="6"/>
          <c:tx>
            <c:strRef>
              <c:f>Graph!$A$10</c:f>
              <c:strCache>
                <c:ptCount val="1"/>
                <c:pt idx="0">
                  <c:v>MENA</c:v>
                </c:pt>
              </c:strCache>
            </c:strRef>
          </c:tx>
          <c:spPr>
            <a:solidFill>
              <a:srgbClr val="E3681F"/>
            </a:solidFill>
          </c:spPr>
          <c:invertIfNegative val="0"/>
          <c:cat>
            <c:numRef>
              <c:f>Graph!$B$3:$M$3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 formatCode="mmm\-yy">
                  <c:v>44652</c:v>
                </c:pt>
              </c:numCache>
            </c:numRef>
          </c:cat>
          <c:val>
            <c:numRef>
              <c:f>Graph!$B$10:$M$10</c:f>
              <c:numCache>
                <c:formatCode>General</c:formatCode>
                <c:ptCount val="12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7</c:v>
                </c:pt>
                <c:pt idx="8">
                  <c:v>2</c:v>
                </c:pt>
                <c:pt idx="9">
                  <c:v>0</c:v>
                </c:pt>
                <c:pt idx="10">
                  <c:v>11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09-4D09-92E1-3C70780E7722}"/>
            </c:ext>
          </c:extLst>
        </c:ser>
        <c:ser>
          <c:idx val="7"/>
          <c:order val="7"/>
          <c:tx>
            <c:strRef>
              <c:f>Graph!$A$18</c:f>
              <c:strCache>
                <c:ptCount val="1"/>
                <c:pt idx="0">
                  <c:v>MENA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numRef>
              <c:f>Graph!$B$3:$M$3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 formatCode="mmm\-yy">
                  <c:v>44652</c:v>
                </c:pt>
              </c:numCache>
            </c:numRef>
          </c:cat>
          <c:val>
            <c:numRef>
              <c:f>Graph!$B$18:$M$18</c:f>
              <c:numCache>
                <c:formatCode>General</c:formatCode>
                <c:ptCount val="12"/>
                <c:pt idx="0">
                  <c:v>-13</c:v>
                </c:pt>
                <c:pt idx="1">
                  <c:v>-2</c:v>
                </c:pt>
                <c:pt idx="2">
                  <c:v>-7</c:v>
                </c:pt>
                <c:pt idx="3">
                  <c:v>-3</c:v>
                </c:pt>
                <c:pt idx="4">
                  <c:v>-8</c:v>
                </c:pt>
                <c:pt idx="5">
                  <c:v>-8</c:v>
                </c:pt>
                <c:pt idx="6">
                  <c:v>-3</c:v>
                </c:pt>
                <c:pt idx="7">
                  <c:v>-4</c:v>
                </c:pt>
                <c:pt idx="8">
                  <c:v>-4</c:v>
                </c:pt>
                <c:pt idx="9">
                  <c:v>-20</c:v>
                </c:pt>
                <c:pt idx="10">
                  <c:v>0</c:v>
                </c:pt>
                <c:pt idx="11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C09-4D09-92E1-3C70780E7722}"/>
            </c:ext>
          </c:extLst>
        </c:ser>
        <c:ser>
          <c:idx val="8"/>
          <c:order val="8"/>
          <c:tx>
            <c:strRef>
              <c:f>Graph!$A$11</c:f>
              <c:strCache>
                <c:ptCount val="1"/>
                <c:pt idx="0">
                  <c:v>Sub-Saharan Africa</c:v>
                </c:pt>
              </c:strCache>
            </c:strRef>
          </c:tx>
          <c:spPr>
            <a:solidFill>
              <a:srgbClr val="685648"/>
            </a:solidFill>
          </c:spPr>
          <c:invertIfNegative val="0"/>
          <c:cat>
            <c:numRef>
              <c:f>Graph!$B$3:$M$3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 formatCode="mmm\-yy">
                  <c:v>44652</c:v>
                </c:pt>
              </c:numCache>
            </c:numRef>
          </c:cat>
          <c:val>
            <c:numRef>
              <c:f>Graph!$B$11:$M$11</c:f>
              <c:numCache>
                <c:formatCode>General</c:formatCode>
                <c:ptCount val="12"/>
                <c:pt idx="0">
                  <c:v>13</c:v>
                </c:pt>
                <c:pt idx="1">
                  <c:v>4</c:v>
                </c:pt>
                <c:pt idx="2">
                  <c:v>9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  <c:pt idx="7">
                  <c:v>13</c:v>
                </c:pt>
                <c:pt idx="8">
                  <c:v>5</c:v>
                </c:pt>
                <c:pt idx="9">
                  <c:v>0</c:v>
                </c:pt>
                <c:pt idx="10">
                  <c:v>20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09-4D09-92E1-3C70780E7722}"/>
            </c:ext>
          </c:extLst>
        </c:ser>
        <c:ser>
          <c:idx val="9"/>
          <c:order val="9"/>
          <c:tx>
            <c:strRef>
              <c:f>Graph!$A$19</c:f>
              <c:strCache>
                <c:ptCount val="1"/>
                <c:pt idx="0">
                  <c:v>Sub-Saharan Africa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numRef>
              <c:f>Graph!$B$3:$M$3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 formatCode="mmm\-yy">
                  <c:v>44652</c:v>
                </c:pt>
              </c:numCache>
            </c:numRef>
          </c:cat>
          <c:val>
            <c:numRef>
              <c:f>Graph!$B$19:$M$19</c:f>
              <c:numCache>
                <c:formatCode>General</c:formatCode>
                <c:ptCount val="12"/>
                <c:pt idx="0">
                  <c:v>-10</c:v>
                </c:pt>
                <c:pt idx="1">
                  <c:v>-13</c:v>
                </c:pt>
                <c:pt idx="2">
                  <c:v>-9</c:v>
                </c:pt>
                <c:pt idx="3">
                  <c:v>-9</c:v>
                </c:pt>
                <c:pt idx="4">
                  <c:v>-18</c:v>
                </c:pt>
                <c:pt idx="5">
                  <c:v>-6</c:v>
                </c:pt>
                <c:pt idx="6">
                  <c:v>-3</c:v>
                </c:pt>
                <c:pt idx="7">
                  <c:v>-3</c:v>
                </c:pt>
                <c:pt idx="8">
                  <c:v>-7</c:v>
                </c:pt>
                <c:pt idx="9">
                  <c:v>-39</c:v>
                </c:pt>
                <c:pt idx="10">
                  <c:v>-1</c:v>
                </c:pt>
                <c:pt idx="11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C09-4D09-92E1-3C70780E7722}"/>
            </c:ext>
          </c:extLst>
        </c:ser>
        <c:ser>
          <c:idx val="10"/>
          <c:order val="10"/>
          <c:tx>
            <c:strRef>
              <c:f>Graph!$A$12</c:f>
              <c:strCache>
                <c:ptCount val="1"/>
                <c:pt idx="0">
                  <c:v>Zone 1</c:v>
                </c:pt>
              </c:strCache>
            </c:strRef>
          </c:tx>
          <c:spPr>
            <a:pattFill prst="dkDnDiag">
              <a:fgClr>
                <a:srgbClr val="C6B8AF"/>
              </a:fgClr>
              <a:bgClr>
                <a:srgbClr val="FFFFFF"/>
              </a:bgClr>
            </a:pattFill>
            <a:ln>
              <a:noFill/>
            </a:ln>
          </c:spPr>
          <c:invertIfNegative val="0"/>
          <c:cat>
            <c:numRef>
              <c:f>Graph!$B$3:$M$3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 formatCode="mmm\-yy">
                  <c:v>44652</c:v>
                </c:pt>
              </c:numCache>
            </c:numRef>
          </c:cat>
          <c:val>
            <c:numRef>
              <c:f>Graph!$B$12:$M$12</c:f>
              <c:numCache>
                <c:formatCode>General</c:formatCode>
                <c:ptCount val="12"/>
                <c:pt idx="0">
                  <c:v>13</c:v>
                </c:pt>
                <c:pt idx="1">
                  <c:v>6</c:v>
                </c:pt>
                <c:pt idx="2">
                  <c:v>12</c:v>
                </c:pt>
                <c:pt idx="3">
                  <c:v>20</c:v>
                </c:pt>
                <c:pt idx="4">
                  <c:v>8</c:v>
                </c:pt>
                <c:pt idx="5">
                  <c:v>16</c:v>
                </c:pt>
                <c:pt idx="6">
                  <c:v>18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58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09-4D09-92E1-3C70780E7722}"/>
            </c:ext>
          </c:extLst>
        </c:ser>
        <c:ser>
          <c:idx val="11"/>
          <c:order val="11"/>
          <c:tx>
            <c:strRef>
              <c:f>Graph!$A$20</c:f>
              <c:strCache>
                <c:ptCount val="1"/>
                <c:pt idx="0">
                  <c:v>Zone 1</c:v>
                </c:pt>
              </c:strCache>
            </c:strRef>
          </c:tx>
          <c:spPr>
            <a:pattFill prst="dkDnDiag">
              <a:fgClr>
                <a:srgbClr val="C6B8AF"/>
              </a:fgClr>
              <a:bgClr>
                <a:srgbClr val="FFFFFF"/>
              </a:bgClr>
            </a:pattFill>
          </c:spPr>
          <c:invertIfNegative val="0"/>
          <c:cat>
            <c:numRef>
              <c:f>Graph!$B$3:$M$3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 formatCode="mmm\-yy">
                  <c:v>44652</c:v>
                </c:pt>
              </c:numCache>
            </c:numRef>
          </c:cat>
          <c:val>
            <c:numRef>
              <c:f>Graph!$B$20:$M$20</c:f>
              <c:numCache>
                <c:formatCode>General</c:formatCode>
                <c:ptCount val="12"/>
                <c:pt idx="0">
                  <c:v>-16</c:v>
                </c:pt>
                <c:pt idx="1">
                  <c:v>-17</c:v>
                </c:pt>
                <c:pt idx="2">
                  <c:v>-5</c:v>
                </c:pt>
                <c:pt idx="3">
                  <c:v>-1</c:v>
                </c:pt>
                <c:pt idx="4">
                  <c:v>-11</c:v>
                </c:pt>
                <c:pt idx="5">
                  <c:v>-3</c:v>
                </c:pt>
                <c:pt idx="6">
                  <c:v>-2</c:v>
                </c:pt>
                <c:pt idx="7">
                  <c:v>-6</c:v>
                </c:pt>
                <c:pt idx="8">
                  <c:v>-14</c:v>
                </c:pt>
                <c:pt idx="9">
                  <c:v>-106</c:v>
                </c:pt>
                <c:pt idx="10">
                  <c:v>0</c:v>
                </c:pt>
                <c:pt idx="11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C09-4D09-92E1-3C70780E7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8641832"/>
        <c:axId val="768644456"/>
      </c:barChart>
      <c:lineChart>
        <c:grouping val="standard"/>
        <c:varyColors val="0"/>
        <c:ser>
          <c:idx val="12"/>
          <c:order val="12"/>
          <c:tx>
            <c:strRef>
              <c:f>Graph!$A$22</c:f>
              <c:strCache>
                <c:ptCount val="1"/>
                <c:pt idx="0">
                  <c:v>trend</c:v>
                </c:pt>
              </c:strCache>
            </c:strRef>
          </c:tx>
          <c:marker>
            <c:symbol val="none"/>
          </c:marker>
          <c:val>
            <c:numRef>
              <c:f>Graph!$B$22:$M$22</c:f>
              <c:numCache>
                <c:formatCode>General</c:formatCode>
                <c:ptCount val="12"/>
                <c:pt idx="0">
                  <c:v>-13</c:v>
                </c:pt>
                <c:pt idx="1">
                  <c:v>-21</c:v>
                </c:pt>
                <c:pt idx="2">
                  <c:v>18</c:v>
                </c:pt>
                <c:pt idx="3">
                  <c:v>9</c:v>
                </c:pt>
                <c:pt idx="4">
                  <c:v>-43</c:v>
                </c:pt>
                <c:pt idx="5">
                  <c:v>9</c:v>
                </c:pt>
                <c:pt idx="6">
                  <c:v>36</c:v>
                </c:pt>
                <c:pt idx="7">
                  <c:v>32</c:v>
                </c:pt>
                <c:pt idx="8">
                  <c:v>-22</c:v>
                </c:pt>
                <c:pt idx="9">
                  <c:v>-287</c:v>
                </c:pt>
                <c:pt idx="10">
                  <c:v>135</c:v>
                </c:pt>
                <c:pt idx="11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C09-4D09-92E1-3C70780E7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8641832"/>
        <c:axId val="768644456"/>
      </c:lineChart>
      <c:catAx>
        <c:axId val="768641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8644456"/>
        <c:crosses val="autoZero"/>
        <c:auto val="1"/>
        <c:lblAlgn val="ctr"/>
        <c:lblOffset val="100"/>
        <c:noMultiLvlLbl val="0"/>
      </c:catAx>
      <c:valAx>
        <c:axId val="76864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8641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2.586045145170067E-2"/>
          <c:y val="0.77972988062851989"/>
          <c:w val="0.93965858716518369"/>
          <c:h val="0.132618733166803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Short-term PAE risk: Number upgrade (+) and downgrade (-) notches per region </a:t>
            </a:r>
          </a:p>
        </c:rich>
      </c:tx>
      <c:layout>
        <c:manualLayout>
          <c:xMode val="edge"/>
          <c:yMode val="edge"/>
          <c:x val="0.14009159297186741"/>
          <c:y val="1.567227463112978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5225719754918917E-2"/>
          <c:y val="0.1221407233015471"/>
          <c:w val="0.92822555774278215"/>
          <c:h val="0.620578740157480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'table pol risk '!$B$5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'table pol risk '!$M$2:$Q$2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'table pol risk '!$M$10:$Q$10</c:f>
              <c:numCache>
                <c:formatCode>General</c:formatCode>
                <c:ptCount val="5"/>
                <c:pt idx="0">
                  <c:v>-1</c:v>
                </c:pt>
                <c:pt idx="1">
                  <c:v>-2</c:v>
                </c:pt>
                <c:pt idx="2">
                  <c:v>-7</c:v>
                </c:pt>
                <c:pt idx="3">
                  <c:v>-3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03-4BB2-A2DA-D2350F822C51}"/>
            </c:ext>
          </c:extLst>
        </c:ser>
        <c:ser>
          <c:idx val="1"/>
          <c:order val="1"/>
          <c:tx>
            <c:strRef>
              <c:f>'table pol risk '!$B$5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rgbClr val="AE2D15"/>
            </a:solidFill>
            <a:ln>
              <a:noFill/>
            </a:ln>
            <a:effectLst/>
          </c:spPr>
          <c:invertIfNegative val="0"/>
          <c:cat>
            <c:numRef>
              <c:f>'table pol risk '!$M$2:$Q$2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'table pol risk '!$M$5:$Q$5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03-4BB2-A2DA-D2350F822C51}"/>
            </c:ext>
          </c:extLst>
        </c:ser>
        <c:ser>
          <c:idx val="2"/>
          <c:order val="2"/>
          <c:tx>
            <c:strRef>
              <c:f>'table pol risk '!$B$6</c:f>
              <c:strCache>
                <c:ptCount val="1"/>
                <c:pt idx="0">
                  <c:v>EM Europe and CIS</c:v>
                </c:pt>
              </c:strCache>
            </c:strRef>
          </c:tx>
          <c:spPr>
            <a:solidFill>
              <a:srgbClr val="E3681F"/>
            </a:solidFill>
            <a:effectLst/>
          </c:spPr>
          <c:invertIfNegative val="0"/>
          <c:cat>
            <c:numRef>
              <c:f>'table pol risk '!$M$2:$Q$2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'table pol risk '!$M$6:$Q$6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03-4BB2-A2DA-D2350F822C51}"/>
            </c:ext>
          </c:extLst>
        </c:ser>
        <c:ser>
          <c:idx val="3"/>
          <c:order val="3"/>
          <c:tx>
            <c:strRef>
              <c:f>'table pol risk '!$B$11</c:f>
              <c:strCache>
                <c:ptCount val="1"/>
                <c:pt idx="0">
                  <c:v>EM Europe and CIS</c:v>
                </c:pt>
              </c:strCache>
            </c:strRef>
          </c:tx>
          <c:spPr>
            <a:solidFill>
              <a:srgbClr val="E3681F"/>
            </a:solidFill>
            <a:ln>
              <a:noFill/>
            </a:ln>
          </c:spPr>
          <c:invertIfNegative val="0"/>
          <c:cat>
            <c:numRef>
              <c:f>'table pol risk '!$M$2:$Q$2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'table pol risk '!$M$11:$Q$11</c:f>
              <c:numCache>
                <c:formatCode>General</c:formatCode>
                <c:ptCount val="5"/>
                <c:pt idx="0">
                  <c:v>-1</c:v>
                </c:pt>
                <c:pt idx="1">
                  <c:v>-1</c:v>
                </c:pt>
                <c:pt idx="2">
                  <c:v>-8</c:v>
                </c:pt>
                <c:pt idx="3">
                  <c:v>0</c:v>
                </c:pt>
                <c:pt idx="4">
                  <c:v>-11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03-4BB2-A2DA-D2350F822C51}"/>
            </c:ext>
          </c:extLst>
        </c:ser>
        <c:ser>
          <c:idx val="4"/>
          <c:order val="4"/>
          <c:tx>
            <c:strRef>
              <c:f>'table pol risk '!$B$7</c:f>
              <c:strCache>
                <c:ptCount val="1"/>
                <c:pt idx="0">
                  <c:v>Latin America</c:v>
                </c:pt>
              </c:strCache>
            </c:strRef>
          </c:tx>
          <c:spPr>
            <a:solidFill>
              <a:srgbClr val="E19A1E"/>
            </a:solidFill>
          </c:spPr>
          <c:invertIfNegative val="0"/>
          <c:cat>
            <c:numRef>
              <c:f>'table pol risk '!$M$2:$Q$2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'table pol risk '!$M$7:$Q$7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7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03-4BB2-A2DA-D2350F822C51}"/>
            </c:ext>
          </c:extLst>
        </c:ser>
        <c:ser>
          <c:idx val="5"/>
          <c:order val="5"/>
          <c:tx>
            <c:strRef>
              <c:f>'table pol risk '!$B$12</c:f>
              <c:strCache>
                <c:ptCount val="1"/>
                <c:pt idx="0">
                  <c:v>Latin America</c:v>
                </c:pt>
              </c:strCache>
            </c:strRef>
          </c:tx>
          <c:spPr>
            <a:solidFill>
              <a:srgbClr val="E19A1E"/>
            </a:solidFill>
            <a:ln>
              <a:noFill/>
            </a:ln>
          </c:spPr>
          <c:invertIfNegative val="0"/>
          <c:cat>
            <c:numRef>
              <c:f>'table pol risk '!$M$2:$Q$2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'table pol risk '!$M$12:$Q$12</c:f>
              <c:numCache>
                <c:formatCode>General</c:formatCode>
                <c:ptCount val="5"/>
                <c:pt idx="0">
                  <c:v>-6</c:v>
                </c:pt>
                <c:pt idx="1">
                  <c:v>-6</c:v>
                </c:pt>
                <c:pt idx="2">
                  <c:v>-15</c:v>
                </c:pt>
                <c:pt idx="3">
                  <c:v>-1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03-4BB2-A2DA-D2350F822C51}"/>
            </c:ext>
          </c:extLst>
        </c:ser>
        <c:ser>
          <c:idx val="6"/>
          <c:order val="6"/>
          <c:tx>
            <c:strRef>
              <c:f>'table pol risk '!$B$8</c:f>
              <c:strCache>
                <c:ptCount val="1"/>
                <c:pt idx="0">
                  <c:v>MENA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6"/>
              </a:solidFill>
            </a:ln>
          </c:spPr>
          <c:invertIfNegative val="0"/>
          <c:cat>
            <c:numRef>
              <c:f>'table pol risk '!$M$2:$Q$2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'table pol risk '!$M$8:$Q$8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03-4BB2-A2DA-D2350F822C51}"/>
            </c:ext>
          </c:extLst>
        </c:ser>
        <c:ser>
          <c:idx val="7"/>
          <c:order val="7"/>
          <c:tx>
            <c:strRef>
              <c:f>'table pol risk '!$B$13</c:f>
              <c:strCache>
                <c:ptCount val="1"/>
                <c:pt idx="0">
                  <c:v>MENA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cat>
            <c:numRef>
              <c:f>'table pol risk '!$M$2:$Q$2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'table pol risk '!$M$13:$Q$13</c:f>
              <c:numCache>
                <c:formatCode>General</c:formatCode>
                <c:ptCount val="5"/>
                <c:pt idx="0">
                  <c:v>-3</c:v>
                </c:pt>
                <c:pt idx="1">
                  <c:v>-3</c:v>
                </c:pt>
                <c:pt idx="2">
                  <c:v>-5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03-4BB2-A2DA-D2350F822C51}"/>
            </c:ext>
          </c:extLst>
        </c:ser>
        <c:ser>
          <c:idx val="8"/>
          <c:order val="8"/>
          <c:tx>
            <c:strRef>
              <c:f>'table pol risk '!$B$9</c:f>
              <c:strCache>
                <c:ptCount val="1"/>
                <c:pt idx="0">
                  <c:v>Sub-Saharan Africa</c:v>
                </c:pt>
              </c:strCache>
            </c:strRef>
          </c:tx>
          <c:spPr>
            <a:solidFill>
              <a:srgbClr val="685648"/>
            </a:solidFill>
            <a:ln>
              <a:noFill/>
            </a:ln>
          </c:spPr>
          <c:invertIfNegative val="0"/>
          <c:cat>
            <c:numRef>
              <c:f>'table pol risk '!$M$2:$Q$2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'table pol risk '!$M$9:$Q$9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0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03-4BB2-A2DA-D2350F822C51}"/>
            </c:ext>
          </c:extLst>
        </c:ser>
        <c:ser>
          <c:idx val="9"/>
          <c:order val="9"/>
          <c:tx>
            <c:strRef>
              <c:f>'table pol risk '!$B$14</c:f>
              <c:strCache>
                <c:ptCount val="1"/>
                <c:pt idx="0">
                  <c:v>Sub-Saharan Africa</c:v>
                </c:pt>
              </c:strCache>
            </c:strRef>
          </c:tx>
          <c:spPr>
            <a:solidFill>
              <a:srgbClr val="685648"/>
            </a:solidFill>
          </c:spPr>
          <c:invertIfNegative val="0"/>
          <c:cat>
            <c:numRef>
              <c:f>'table pol risk '!$M$2:$Q$2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'table pol risk '!$M$14:$Q$14</c:f>
              <c:numCache>
                <c:formatCode>General</c:formatCode>
                <c:ptCount val="5"/>
                <c:pt idx="0">
                  <c:v>-1</c:v>
                </c:pt>
                <c:pt idx="1">
                  <c:v>-4</c:v>
                </c:pt>
                <c:pt idx="2">
                  <c:v>-6</c:v>
                </c:pt>
                <c:pt idx="3">
                  <c:v>-2</c:v>
                </c:pt>
                <c:pt idx="4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403-4BB2-A2DA-D2350F822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8641832"/>
        <c:axId val="768644456"/>
      </c:barChart>
      <c:lineChart>
        <c:grouping val="standard"/>
        <c:varyColors val="0"/>
        <c:ser>
          <c:idx val="10"/>
          <c:order val="10"/>
          <c:tx>
            <c:strRef>
              <c:f>'table pol risk '!$B$16</c:f>
              <c:strCache>
                <c:ptCount val="1"/>
                <c:pt idx="0">
                  <c:v>trend global</c:v>
                </c:pt>
              </c:strCache>
            </c:strRef>
          </c:tx>
          <c:marker>
            <c:symbol val="none"/>
          </c:marker>
          <c:val>
            <c:numRef>
              <c:f>'table pol risk '!$M$16:$Q$16</c:f>
              <c:numCache>
                <c:formatCode>General</c:formatCode>
                <c:ptCount val="5"/>
                <c:pt idx="0">
                  <c:v>6</c:v>
                </c:pt>
                <c:pt idx="1">
                  <c:v>0</c:v>
                </c:pt>
                <c:pt idx="2">
                  <c:v>-38</c:v>
                </c:pt>
                <c:pt idx="3">
                  <c:v>20</c:v>
                </c:pt>
                <c:pt idx="4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403-4BB2-A2DA-D2350F822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8641832"/>
        <c:axId val="768644456"/>
      </c:lineChart>
      <c:catAx>
        <c:axId val="768641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8644456"/>
        <c:crosses val="autoZero"/>
        <c:auto val="1"/>
        <c:lblAlgn val="ctr"/>
        <c:lblOffset val="100"/>
        <c:noMultiLvlLbl val="0"/>
      </c:catAx>
      <c:valAx>
        <c:axId val="76864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8641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ayout>
        <c:manualLayout>
          <c:xMode val="edge"/>
          <c:yMode val="edge"/>
          <c:x val="3.4221577211875867E-2"/>
          <c:y val="0.8209792400321817"/>
          <c:w val="0.91992597233228768"/>
          <c:h val="9.1369247813872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MLT PAE risk: number upgrade (+) and downgrade (-) notches</a:t>
            </a:r>
          </a:p>
        </c:rich>
      </c:tx>
      <c:layout>
        <c:manualLayout>
          <c:xMode val="edge"/>
          <c:yMode val="edge"/>
          <c:x val="0.14009159297186741"/>
          <c:y val="1.567227463112978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8441108923884512E-2"/>
          <c:y val="0.12214074803149605"/>
          <c:w val="0.92822555774278215"/>
          <c:h val="0.620578740157480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'table pol risk '!$C$30</c:f>
              <c:strCache>
                <c:ptCount val="1"/>
                <c:pt idx="0">
                  <c:v>upgrade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'table pol risk '!$C$29:$Q$29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'table pol risk '!$C$31:$Q$31</c:f>
              <c:numCache>
                <c:formatCode>General</c:formatCode>
                <c:ptCount val="15"/>
                <c:pt idx="0">
                  <c:v>6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6</c:v>
                </c:pt>
                <c:pt idx="9">
                  <c:v>3</c:v>
                </c:pt>
                <c:pt idx="10">
                  <c:v>5</c:v>
                </c:pt>
                <c:pt idx="11">
                  <c:v>8</c:v>
                </c:pt>
                <c:pt idx="12">
                  <c:v>5</c:v>
                </c:pt>
                <c:pt idx="13">
                  <c:v>2</c:v>
                </c:pt>
                <c:pt idx="1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EE-48F1-9CC6-73780490F223}"/>
            </c:ext>
          </c:extLst>
        </c:ser>
        <c:ser>
          <c:idx val="1"/>
          <c:order val="1"/>
          <c:tx>
            <c:strRef>
              <c:f>'table pol risk '!$C$37</c:f>
              <c:strCache>
                <c:ptCount val="1"/>
                <c:pt idx="0">
                  <c:v>downgrade</c:v>
                </c:pt>
              </c:strCache>
            </c:strRef>
          </c:tx>
          <c:spPr>
            <a:solidFill>
              <a:srgbClr val="AE2D15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cat>
            <c:numRef>
              <c:f>'table pol risk '!$C$29:$Q$29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'table pol risk '!$C$38:$Q$38</c:f>
              <c:numCache>
                <c:formatCode>General</c:formatCode>
                <c:ptCount val="15"/>
                <c:pt idx="0">
                  <c:v>-3</c:v>
                </c:pt>
                <c:pt idx="1">
                  <c:v>-10</c:v>
                </c:pt>
                <c:pt idx="2">
                  <c:v>-4</c:v>
                </c:pt>
                <c:pt idx="3">
                  <c:v>-7</c:v>
                </c:pt>
                <c:pt idx="4">
                  <c:v>-4</c:v>
                </c:pt>
                <c:pt idx="5">
                  <c:v>-4</c:v>
                </c:pt>
                <c:pt idx="6">
                  <c:v>-6</c:v>
                </c:pt>
                <c:pt idx="7">
                  <c:v>-9</c:v>
                </c:pt>
                <c:pt idx="8">
                  <c:v>-26</c:v>
                </c:pt>
                <c:pt idx="9">
                  <c:v>-5</c:v>
                </c:pt>
                <c:pt idx="10">
                  <c:v>-4</c:v>
                </c:pt>
                <c:pt idx="11">
                  <c:v>-10</c:v>
                </c:pt>
                <c:pt idx="12">
                  <c:v>-15</c:v>
                </c:pt>
                <c:pt idx="13">
                  <c:v>-7</c:v>
                </c:pt>
                <c:pt idx="14">
                  <c:v>-6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EE-48F1-9CC6-73780490F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68641832"/>
        <c:axId val="768644456"/>
      </c:barChart>
      <c:lineChart>
        <c:grouping val="standard"/>
        <c:varyColors val="0"/>
        <c:ser>
          <c:idx val="2"/>
          <c:order val="2"/>
          <c:tx>
            <c:strRef>
              <c:f>'table pol risk '!$B$45</c:f>
              <c:strCache>
                <c:ptCount val="1"/>
                <c:pt idx="0">
                  <c:v>trend</c:v>
                </c:pt>
              </c:strCache>
            </c:strRef>
          </c:tx>
          <c:spPr>
            <a:effectLst/>
          </c:spPr>
          <c:marker>
            <c:symbol val="none"/>
          </c:marker>
          <c:val>
            <c:numRef>
              <c:f>'table pol risk '!$C$45:$Q$45</c:f>
              <c:numCache>
                <c:formatCode>General</c:formatCode>
                <c:ptCount val="15"/>
                <c:pt idx="0">
                  <c:v>3</c:v>
                </c:pt>
                <c:pt idx="1">
                  <c:v>-10</c:v>
                </c:pt>
                <c:pt idx="2">
                  <c:v>-1</c:v>
                </c:pt>
                <c:pt idx="3">
                  <c:v>-5</c:v>
                </c:pt>
                <c:pt idx="4">
                  <c:v>-2</c:v>
                </c:pt>
                <c:pt idx="5">
                  <c:v>-1</c:v>
                </c:pt>
                <c:pt idx="6">
                  <c:v>-2</c:v>
                </c:pt>
                <c:pt idx="7">
                  <c:v>-5</c:v>
                </c:pt>
                <c:pt idx="8">
                  <c:v>-20</c:v>
                </c:pt>
                <c:pt idx="9">
                  <c:v>-2</c:v>
                </c:pt>
                <c:pt idx="10">
                  <c:v>1</c:v>
                </c:pt>
                <c:pt idx="11">
                  <c:v>-2</c:v>
                </c:pt>
                <c:pt idx="12">
                  <c:v>-10</c:v>
                </c:pt>
                <c:pt idx="13">
                  <c:v>-5</c:v>
                </c:pt>
                <c:pt idx="14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EE-48F1-9CC6-73780490F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8641832"/>
        <c:axId val="768644456"/>
      </c:lineChart>
      <c:catAx>
        <c:axId val="768641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8644456"/>
        <c:crosses val="autoZero"/>
        <c:auto val="1"/>
        <c:lblAlgn val="ctr"/>
        <c:lblOffset val="100"/>
        <c:noMultiLvlLbl val="0"/>
      </c:catAx>
      <c:valAx>
        <c:axId val="76864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8641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724034308126931E-2"/>
          <c:y val="0.85238631889763783"/>
          <c:w val="0.93056103400275447"/>
          <c:h val="5.99622263156667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0.05379</cdr:x>
      <cdr:y>0.76227</cdr:y>
    </cdr:from>
    <cdr:to>
      <cdr:x>0.81556</cdr:x>
      <cdr:y>0.8436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138" y="3105704"/>
          <a:ext cx="5666474" cy="331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 sz="1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0.04143</cdr:x>
      <cdr:y>0.9131</cdr:y>
    </cdr:from>
    <cdr:to>
      <cdr:x>0.83286</cdr:x>
      <cdr:y>0.98812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5781" y="4309347"/>
          <a:ext cx="6605387" cy="35407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r>
            <a: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Source: Credendo, excluding smaller economies</a:t>
          </a:r>
        </a:p>
        <a:p xmlns:a="http://schemas.openxmlformats.org/drawingml/2006/main">
          <a:endParaRPr lang="en-GB" sz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0.61792</cdr:x>
      <cdr:y>0.17603</cdr:y>
    </cdr:from>
    <cdr:to>
      <cdr:x>0.98965</cdr:x>
      <cdr:y>0.24337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05129" y="769989"/>
          <a:ext cx="3010938" cy="294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u="sng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0.05379</cdr:x>
      <cdr:y>0.76227</cdr:y>
    </cdr:from>
    <cdr:to>
      <cdr:x>0.81556</cdr:x>
      <cdr:y>0.8436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00138" y="3105704"/>
          <a:ext cx="5666474" cy="331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 sz="1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0.04143</cdr:x>
      <cdr:y>0.9131</cdr:y>
    </cdr:from>
    <cdr:to>
      <cdr:x>0.83286</cdr:x>
      <cdr:y>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08180" y="3720194"/>
          <a:ext cx="5887101" cy="35407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r>
            <a: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Source: Credendo, excluding zone 1 and smaller economies</a:t>
          </a:r>
        </a:p>
        <a:p xmlns:a="http://schemas.openxmlformats.org/drawingml/2006/main">
          <a:endParaRPr lang="en-GB" sz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0.05379</cdr:x>
      <cdr:y>0.76227</cdr:y>
    </cdr:from>
    <cdr:to>
      <cdr:x>0.81556</cdr:x>
      <cdr:y>0.8436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138" y="3105704"/>
          <a:ext cx="5666474" cy="331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 sz="1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0.04143</cdr:x>
      <cdr:y>0.9131</cdr:y>
    </cdr:from>
    <cdr:to>
      <cdr:x>0.83286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08180" y="3720194"/>
          <a:ext cx="5887101" cy="35407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r>
            <a: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Source: Credendo, excluding zone 1 and smaller economies</a:t>
          </a:r>
        </a:p>
        <a:p xmlns:a="http://schemas.openxmlformats.org/drawingml/2006/main">
          <a:endParaRPr lang="en-GB" sz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890228" cy="495676"/>
          </a:xfrm>
          <a:prstGeom prst="rect">
            <a:avLst/>
          </a:prstGeom>
        </p:spPr>
        <p:txBody>
          <a:bodyPr vert="horz" lIns="88216" tIns="44109" rIns="88216" bIns="4410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414" y="5"/>
            <a:ext cx="2890228" cy="495676"/>
          </a:xfrm>
          <a:prstGeom prst="rect">
            <a:avLst/>
          </a:prstGeom>
        </p:spPr>
        <p:txBody>
          <a:bodyPr vert="horz" lIns="88216" tIns="44109" rIns="88216" bIns="44109" rtlCol="0"/>
          <a:lstStyle>
            <a:lvl1pPr algn="r">
              <a:defRPr sz="1200"/>
            </a:lvl1pPr>
          </a:lstStyle>
          <a:p>
            <a:fld id="{C5CE94A0-CAF3-4CBF-84B7-540D2674E2A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9326"/>
            <a:ext cx="2890228" cy="495676"/>
          </a:xfrm>
          <a:prstGeom prst="rect">
            <a:avLst/>
          </a:prstGeom>
        </p:spPr>
        <p:txBody>
          <a:bodyPr vert="horz" lIns="88216" tIns="44109" rIns="88216" bIns="4410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414" y="9429326"/>
            <a:ext cx="2890228" cy="495676"/>
          </a:xfrm>
          <a:prstGeom prst="rect">
            <a:avLst/>
          </a:prstGeom>
        </p:spPr>
        <p:txBody>
          <a:bodyPr vert="horz" lIns="88216" tIns="44109" rIns="88216" bIns="44109" rtlCol="0" anchor="b"/>
          <a:lstStyle>
            <a:lvl1pPr algn="r">
              <a:defRPr sz="1200"/>
            </a:lvl1pPr>
          </a:lstStyle>
          <a:p>
            <a:fld id="{177F5D3D-69C7-4AB9-98B8-838AFEE07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21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332"/>
          </a:xfrm>
          <a:prstGeom prst="rect">
            <a:avLst/>
          </a:prstGeom>
        </p:spPr>
        <p:txBody>
          <a:bodyPr vert="horz" lIns="88216" tIns="44109" rIns="88216" bIns="4410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11" y="1"/>
            <a:ext cx="2889938" cy="496332"/>
          </a:xfrm>
          <a:prstGeom prst="rect">
            <a:avLst/>
          </a:prstGeom>
        </p:spPr>
        <p:txBody>
          <a:bodyPr vert="horz" lIns="88216" tIns="44109" rIns="88216" bIns="44109" rtlCol="0"/>
          <a:lstStyle>
            <a:lvl1pPr algn="r">
              <a:defRPr sz="1200"/>
            </a:lvl1pPr>
          </a:lstStyle>
          <a:p>
            <a:fld id="{BC9528DF-333A-424A-8761-C1A7D721527B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16" tIns="44109" rIns="88216" bIns="44109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10" y="4715153"/>
            <a:ext cx="5335270" cy="4466987"/>
          </a:xfrm>
          <a:prstGeom prst="rect">
            <a:avLst/>
          </a:prstGeom>
        </p:spPr>
        <p:txBody>
          <a:bodyPr vert="horz" lIns="88216" tIns="44109" rIns="88216" bIns="441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2"/>
            <a:ext cx="2889938" cy="496332"/>
          </a:xfrm>
          <a:prstGeom prst="rect">
            <a:avLst/>
          </a:prstGeom>
        </p:spPr>
        <p:txBody>
          <a:bodyPr vert="horz" lIns="88216" tIns="44109" rIns="88216" bIns="4410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11" y="9428582"/>
            <a:ext cx="2889938" cy="496332"/>
          </a:xfrm>
          <a:prstGeom prst="rect">
            <a:avLst/>
          </a:prstGeom>
        </p:spPr>
        <p:txBody>
          <a:bodyPr vert="horz" lIns="88216" tIns="44109" rIns="88216" bIns="44109" rtlCol="0" anchor="b"/>
          <a:lstStyle>
            <a:lvl1pPr algn="r">
              <a:defRPr sz="1200"/>
            </a:lvl1pPr>
          </a:lstStyle>
          <a:p>
            <a:fld id="{FBFFE049-2D88-499C-8435-3AAADBCBBB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79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80736-E094-4232-A1D5-531030908E6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79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339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856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221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FFE049-2D88-499C-8435-3AAADBCBBBD6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882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745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873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580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145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612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027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220E7-97BE-4F3E-96F1-2818ADB6FB89}" type="slidenum">
              <a:rPr lang="nl-BE" altLang="de-DE" smtClean="0"/>
              <a:pPr/>
              <a:t>8</a:t>
            </a:fld>
            <a:endParaRPr lang="nl-BE" altLang="de-DE"/>
          </a:p>
        </p:txBody>
      </p:sp>
    </p:spTree>
    <p:extLst>
      <p:ext uri="{BB962C8B-B14F-4D97-AF65-F5344CB8AC3E}">
        <p14:creationId xmlns:p14="http://schemas.microsoft.com/office/powerpoint/2010/main" val="1328172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20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 userDrawn="1"/>
        </p:nvSpPr>
        <p:spPr>
          <a:xfrm>
            <a:off x="0" y="6390000"/>
            <a:ext cx="9144000" cy="46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468000" y="401325"/>
            <a:ext cx="6300000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PowerPoint colour palette</a:t>
            </a:r>
            <a:endParaRPr lang="en-GB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o 4"/>
          <p:cNvGrpSpPr/>
          <p:nvPr userDrawn="1"/>
        </p:nvGrpSpPr>
        <p:grpSpPr>
          <a:xfrm>
            <a:off x="5091942" y="1160614"/>
            <a:ext cx="3937929" cy="1588252"/>
            <a:chOff x="4854956" y="1257596"/>
            <a:chExt cx="3937929" cy="1588252"/>
          </a:xfrm>
        </p:grpSpPr>
        <p:grpSp>
          <p:nvGrpSpPr>
            <p:cNvPr id="70" name="Group 69"/>
            <p:cNvGrpSpPr/>
            <p:nvPr userDrawn="1"/>
          </p:nvGrpSpPr>
          <p:grpSpPr>
            <a:xfrm>
              <a:off x="4854956" y="1257596"/>
              <a:ext cx="3937929" cy="792011"/>
              <a:chOff x="4854956" y="1449743"/>
              <a:chExt cx="3937929" cy="792011"/>
            </a:xfrm>
          </p:grpSpPr>
          <p:sp>
            <p:nvSpPr>
              <p:cNvPr id="71" name="TextBox 70"/>
              <p:cNvSpPr txBox="1"/>
              <p:nvPr userDrawn="1"/>
            </p:nvSpPr>
            <p:spPr bwMode="gray">
              <a:xfrm>
                <a:off x="4854957" y="1449743"/>
                <a:ext cx="3937928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600" b="1" dirty="0" smtClean="0">
                    <a:latin typeface="Arial" pitchFamily="34" charset="0"/>
                    <a:cs typeface="Arial" pitchFamily="34" charset="0"/>
                  </a:rPr>
                  <a:t>How</a:t>
                </a:r>
                <a:r>
                  <a:rPr lang="en-GB" sz="1600" b="1" baseline="0" dirty="0" smtClean="0">
                    <a:latin typeface="Arial" pitchFamily="34" charset="0"/>
                    <a:cs typeface="Arial" pitchFamily="34" charset="0"/>
                  </a:rPr>
                  <a:t> to m</a:t>
                </a:r>
                <a:r>
                  <a:rPr lang="en-GB" sz="1600" b="1" dirty="0" smtClean="0">
                    <a:latin typeface="Arial" pitchFamily="34" charset="0"/>
                    <a:cs typeface="Arial" pitchFamily="34" charset="0"/>
                  </a:rPr>
                  <a:t>anage style levels</a:t>
                </a:r>
              </a:p>
            </p:txBody>
          </p:sp>
          <p:sp>
            <p:nvSpPr>
              <p:cNvPr id="72" name="TextBox 71"/>
              <p:cNvSpPr txBox="1"/>
              <p:nvPr userDrawn="1"/>
            </p:nvSpPr>
            <p:spPr>
              <a:xfrm>
                <a:off x="4854956" y="1780089"/>
                <a:ext cx="3600001" cy="4616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Use the ‘Increase &amp; Decrease’ list level buttons to manage styles,</a:t>
                </a:r>
                <a:r>
                  <a:rPr lang="en-US" sz="1000" baseline="0" dirty="0" smtClean="0">
                    <a:latin typeface="Arial" pitchFamily="34" charset="0"/>
                    <a:cs typeface="Arial" pitchFamily="34" charset="0"/>
                  </a:rPr>
                  <a:t> find these two buttons under the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Home</a:t>
                </a: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 tab</a:t>
                </a:r>
                <a:r>
                  <a:rPr lang="en-US" sz="1000" baseline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within</a:t>
                </a:r>
                <a:r>
                  <a:rPr lang="en-US" sz="1000" baseline="0" dirty="0" smtClean="0">
                    <a:latin typeface="Arial" pitchFamily="34" charset="0"/>
                    <a:cs typeface="Arial" pitchFamily="34" charset="0"/>
                  </a:rPr>
                  <a:t> the 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Paragraph</a:t>
                </a: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 menu (see below):</a:t>
                </a:r>
              </a:p>
            </p:txBody>
          </p:sp>
        </p:grpSp>
        <p:grpSp>
          <p:nvGrpSpPr>
            <p:cNvPr id="73" name="Group 72"/>
            <p:cNvGrpSpPr/>
            <p:nvPr userDrawn="1"/>
          </p:nvGrpSpPr>
          <p:grpSpPr>
            <a:xfrm>
              <a:off x="4860032" y="2129187"/>
              <a:ext cx="3501581" cy="716661"/>
              <a:chOff x="4831466" y="1488142"/>
              <a:chExt cx="3501581" cy="716661"/>
            </a:xfrm>
          </p:grpSpPr>
          <p:pic>
            <p:nvPicPr>
              <p:cNvPr id="74" name="Picture 73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31466" y="1488142"/>
                <a:ext cx="3501581" cy="716661"/>
              </a:xfrm>
              <a:prstGeom prst="rect">
                <a:avLst/>
              </a:prstGeom>
            </p:spPr>
          </p:pic>
          <p:sp>
            <p:nvSpPr>
              <p:cNvPr id="75" name="Oval 74"/>
              <p:cNvSpPr/>
              <p:nvPr userDrawn="1"/>
            </p:nvSpPr>
            <p:spPr>
              <a:xfrm>
                <a:off x="7769087" y="1656876"/>
                <a:ext cx="373976" cy="236215"/>
              </a:xfrm>
              <a:prstGeom prst="ellipse">
                <a:avLst/>
              </a:prstGeom>
              <a:noFill/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600" dirty="0" err="1" smtClean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0" name="TextBox 29"/>
          <p:cNvSpPr txBox="1"/>
          <p:nvPr userDrawn="1"/>
        </p:nvSpPr>
        <p:spPr bwMode="gray">
          <a:xfrm>
            <a:off x="476462" y="1160613"/>
            <a:ext cx="16491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GB" sz="1600" b="1" baseline="0" dirty="0" smtClean="0">
                <a:latin typeface="Arial" pitchFamily="34" charset="0"/>
                <a:cs typeface="Arial" pitchFamily="34" charset="0"/>
              </a:rPr>
              <a:t> colours</a:t>
            </a:r>
            <a:endParaRPr lang="en-GB" sz="16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o 1"/>
          <p:cNvGrpSpPr/>
          <p:nvPr userDrawn="1"/>
        </p:nvGrpSpPr>
        <p:grpSpPr>
          <a:xfrm>
            <a:off x="461972" y="1529866"/>
            <a:ext cx="744894" cy="1003026"/>
            <a:chOff x="476461" y="1421990"/>
            <a:chExt cx="744894" cy="1003026"/>
          </a:xfrm>
        </p:grpSpPr>
        <p:sp>
          <p:nvSpPr>
            <p:cNvPr id="55" name="Rectangle 54"/>
            <p:cNvSpPr/>
            <p:nvPr userDrawn="1"/>
          </p:nvSpPr>
          <p:spPr bwMode="gray">
            <a:xfrm>
              <a:off x="476462" y="1421990"/>
              <a:ext cx="569706" cy="41983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 userDrawn="1"/>
          </p:nvSpPr>
          <p:spPr bwMode="gray">
            <a:xfrm>
              <a:off x="476461" y="1901796"/>
              <a:ext cx="744894" cy="5232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Dark Brown</a:t>
              </a:r>
            </a:p>
            <a:p>
              <a:r>
                <a:rPr lang="en-GB" sz="800" dirty="0" smtClean="0">
                  <a:latin typeface="Arial" pitchFamily="34" charset="0"/>
                  <a:cs typeface="Arial" pitchFamily="34" charset="0"/>
                </a:rPr>
                <a:t>R:</a:t>
              </a:r>
              <a:r>
                <a:rPr lang="en-GB" sz="800" baseline="0" dirty="0" smtClean="0">
                  <a:latin typeface="Arial" pitchFamily="34" charset="0"/>
                  <a:cs typeface="Arial" pitchFamily="34" charset="0"/>
                </a:rPr>
                <a:t>104</a:t>
              </a:r>
              <a:br>
                <a:rPr lang="en-GB" sz="800" baseline="0" dirty="0" smtClean="0">
                  <a:latin typeface="Arial" pitchFamily="34" charset="0"/>
                  <a:cs typeface="Arial" pitchFamily="34" charset="0"/>
                </a:rPr>
              </a:br>
              <a:r>
                <a:rPr lang="en-GB" sz="800" baseline="0" dirty="0" smtClean="0">
                  <a:latin typeface="Arial" pitchFamily="34" charset="0"/>
                  <a:cs typeface="Arial" pitchFamily="34" charset="0"/>
                </a:rPr>
                <a:t>G:86</a:t>
              </a:r>
              <a:br>
                <a:rPr lang="en-GB" sz="800" baseline="0" dirty="0" smtClean="0">
                  <a:latin typeface="Arial" pitchFamily="34" charset="0"/>
                  <a:cs typeface="Arial" pitchFamily="34" charset="0"/>
                </a:rPr>
              </a:br>
              <a:r>
                <a:rPr lang="en-GB" sz="800" baseline="0" dirty="0" smtClean="0">
                  <a:latin typeface="Arial" pitchFamily="34" charset="0"/>
                  <a:cs typeface="Arial" pitchFamily="34" charset="0"/>
                </a:rPr>
                <a:t>B:72</a:t>
              </a:r>
              <a:endParaRPr lang="en-GB" sz="8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 bwMode="gray">
          <a:xfrm>
            <a:off x="487645" y="3068960"/>
            <a:ext cx="1649150" cy="2050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 dirty="0" smtClean="0">
                <a:latin typeface="Arial" pitchFamily="34" charset="0"/>
                <a:cs typeface="Arial" pitchFamily="34" charset="0"/>
              </a:rPr>
              <a:t>Accent colours</a:t>
            </a:r>
          </a:p>
        </p:txBody>
      </p:sp>
      <p:sp>
        <p:nvSpPr>
          <p:cNvPr id="58" name="Rectangle 57"/>
          <p:cNvSpPr/>
          <p:nvPr userDrawn="1"/>
        </p:nvSpPr>
        <p:spPr bwMode="gray">
          <a:xfrm>
            <a:off x="461972" y="3468929"/>
            <a:ext cx="569706" cy="4198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 bwMode="gray">
          <a:xfrm>
            <a:off x="461972" y="3948822"/>
            <a:ext cx="72771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 smtClean="0">
                <a:latin typeface="Arial" pitchFamily="34" charset="0"/>
                <a:cs typeface="Arial" pitchFamily="34" charset="0"/>
              </a:rPr>
              <a:t>Dark Brown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000" dirty="0" smtClean="0">
                <a:latin typeface="Arial" pitchFamily="34" charset="0"/>
                <a:cs typeface="Arial" pitchFamily="34" charset="0"/>
              </a:rPr>
            </a:br>
            <a:r>
              <a:rPr lang="en-GB" sz="800" dirty="0" smtClean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104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G:86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B:72</a:t>
            </a:r>
            <a:endParaRPr lang="en-GB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 userDrawn="1"/>
        </p:nvSpPr>
        <p:spPr bwMode="gray">
          <a:xfrm>
            <a:off x="1344934" y="3468929"/>
            <a:ext cx="569706" cy="41983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 bwMode="gray">
          <a:xfrm>
            <a:off x="1331640" y="3948822"/>
            <a:ext cx="963199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900" dirty="0" smtClean="0">
                <a:latin typeface="Arial" pitchFamily="34" charset="0"/>
                <a:cs typeface="Arial" pitchFamily="34" charset="0"/>
              </a:rPr>
              <a:t>Medium</a:t>
            </a:r>
            <a:r>
              <a:rPr lang="en-GB" sz="900" baseline="0" dirty="0" smtClean="0">
                <a:latin typeface="Arial" pitchFamily="34" charset="0"/>
                <a:cs typeface="Arial" pitchFamily="34" charset="0"/>
              </a:rPr>
              <a:t> Brown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 smtClean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165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G:140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B:132</a:t>
            </a:r>
            <a:endParaRPr lang="en-GB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 userDrawn="1"/>
        </p:nvSpPr>
        <p:spPr bwMode="gray">
          <a:xfrm>
            <a:off x="2195484" y="3468929"/>
            <a:ext cx="569706" cy="4198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 userDrawn="1"/>
        </p:nvSpPr>
        <p:spPr bwMode="gray">
          <a:xfrm>
            <a:off x="2205536" y="3948822"/>
            <a:ext cx="840612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900" dirty="0" smtClean="0">
                <a:latin typeface="Arial" pitchFamily="34" charset="0"/>
                <a:cs typeface="Arial" pitchFamily="34" charset="0"/>
              </a:rPr>
              <a:t>Light </a:t>
            </a:r>
            <a:r>
              <a:rPr lang="en-GB" sz="900" baseline="0" dirty="0" smtClean="0">
                <a:latin typeface="Arial" pitchFamily="34" charset="0"/>
                <a:cs typeface="Arial" pitchFamily="34" charset="0"/>
              </a:rPr>
              <a:t>Brown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 smtClean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198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G:184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B:175</a:t>
            </a:r>
            <a:endParaRPr lang="en-GB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 userDrawn="1"/>
        </p:nvSpPr>
        <p:spPr bwMode="gray">
          <a:xfrm>
            <a:off x="1331640" y="4776847"/>
            <a:ext cx="569706" cy="4198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 userDrawn="1"/>
        </p:nvSpPr>
        <p:spPr bwMode="gray">
          <a:xfrm>
            <a:off x="1331640" y="5256740"/>
            <a:ext cx="749614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900" dirty="0" smtClean="0">
                <a:latin typeface="Arial" pitchFamily="34" charset="0"/>
                <a:cs typeface="Arial" pitchFamily="34" charset="0"/>
              </a:rPr>
              <a:t>Orange n.5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 smtClean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227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G:104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B:31</a:t>
            </a:r>
            <a:endParaRPr lang="en-GB" sz="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o 7"/>
          <p:cNvGrpSpPr/>
          <p:nvPr userDrawn="1"/>
        </p:nvGrpSpPr>
        <p:grpSpPr>
          <a:xfrm>
            <a:off x="2201635" y="4776847"/>
            <a:ext cx="758190" cy="989018"/>
            <a:chOff x="2214535" y="4776847"/>
            <a:chExt cx="758190" cy="989018"/>
          </a:xfrm>
        </p:grpSpPr>
        <p:sp>
          <p:nvSpPr>
            <p:cNvPr id="66" name="TextBox 65"/>
            <p:cNvSpPr txBox="1"/>
            <p:nvPr userDrawn="1"/>
          </p:nvSpPr>
          <p:spPr bwMode="gray">
            <a:xfrm>
              <a:off x="2223111" y="5258034"/>
              <a:ext cx="749614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Amber n.4</a:t>
              </a: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800" dirty="0" smtClean="0">
                  <a:latin typeface="Arial" pitchFamily="34" charset="0"/>
                  <a:cs typeface="Arial" pitchFamily="34" charset="0"/>
                </a:rPr>
                <a:t>R:</a:t>
              </a:r>
              <a:r>
                <a:rPr lang="en-GB" sz="800" baseline="0" dirty="0" smtClean="0">
                  <a:latin typeface="Arial" pitchFamily="34" charset="0"/>
                  <a:cs typeface="Arial" pitchFamily="34" charset="0"/>
                </a:rPr>
                <a:t>225</a:t>
              </a:r>
              <a:br>
                <a:rPr lang="en-GB" sz="800" baseline="0" dirty="0" smtClean="0">
                  <a:latin typeface="Arial" pitchFamily="34" charset="0"/>
                  <a:cs typeface="Arial" pitchFamily="34" charset="0"/>
                </a:rPr>
              </a:br>
              <a:r>
                <a:rPr lang="en-GB" sz="800" baseline="0" dirty="0" smtClean="0">
                  <a:latin typeface="Arial" pitchFamily="34" charset="0"/>
                  <a:cs typeface="Arial" pitchFamily="34" charset="0"/>
                </a:rPr>
                <a:t>G:154</a:t>
              </a:r>
              <a:br>
                <a:rPr lang="en-GB" sz="800" baseline="0" dirty="0" smtClean="0">
                  <a:latin typeface="Arial" pitchFamily="34" charset="0"/>
                  <a:cs typeface="Arial" pitchFamily="34" charset="0"/>
                </a:rPr>
              </a:br>
              <a:r>
                <a:rPr lang="en-GB" sz="800" baseline="0" dirty="0" smtClean="0">
                  <a:latin typeface="Arial" pitchFamily="34" charset="0"/>
                  <a:cs typeface="Arial" pitchFamily="34" charset="0"/>
                </a:rPr>
                <a:t>B:30</a:t>
              </a:r>
              <a:endParaRPr lang="en-GB" sz="8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 userDrawn="1"/>
          </p:nvSpPr>
          <p:spPr bwMode="gray">
            <a:xfrm>
              <a:off x="2214535" y="4776847"/>
              <a:ext cx="569706" cy="4198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8" name="Rectangle 67"/>
          <p:cNvSpPr/>
          <p:nvPr userDrawn="1"/>
        </p:nvSpPr>
        <p:spPr bwMode="gray">
          <a:xfrm>
            <a:off x="468073" y="4776847"/>
            <a:ext cx="569706" cy="4198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 userDrawn="1"/>
        </p:nvSpPr>
        <p:spPr bwMode="gray">
          <a:xfrm>
            <a:off x="468073" y="5256740"/>
            <a:ext cx="749614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 smtClean="0">
                <a:latin typeface="Arial" pitchFamily="34" charset="0"/>
                <a:cs typeface="Arial" pitchFamily="34" charset="0"/>
              </a:rPr>
              <a:t>Red n.6</a:t>
            </a:r>
            <a:br>
              <a:rPr lang="en-GB" sz="900" dirty="0" smtClean="0">
                <a:latin typeface="Arial" pitchFamily="34" charset="0"/>
                <a:cs typeface="Arial" pitchFamily="34" charset="0"/>
              </a:rPr>
            </a:br>
            <a:r>
              <a:rPr lang="en-GB" sz="800" dirty="0" smtClean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174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G:45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B:21</a:t>
            </a:r>
            <a:endParaRPr lang="en-GB" sz="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o 6"/>
          <p:cNvGrpSpPr/>
          <p:nvPr userDrawn="1"/>
        </p:nvGrpSpPr>
        <p:grpSpPr>
          <a:xfrm>
            <a:off x="1344934" y="1529866"/>
            <a:ext cx="778794" cy="1003112"/>
            <a:chOff x="1344934" y="1421990"/>
            <a:chExt cx="778794" cy="1003112"/>
          </a:xfrm>
        </p:grpSpPr>
        <p:sp>
          <p:nvSpPr>
            <p:cNvPr id="76" name="Rectangle 75"/>
            <p:cNvSpPr/>
            <p:nvPr userDrawn="1"/>
          </p:nvSpPr>
          <p:spPr bwMode="gray">
            <a:xfrm>
              <a:off x="1344934" y="1421990"/>
              <a:ext cx="569706" cy="41983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TextBox 76"/>
            <p:cNvSpPr txBox="1"/>
            <p:nvPr userDrawn="1"/>
          </p:nvSpPr>
          <p:spPr bwMode="gray">
            <a:xfrm>
              <a:off x="1344934" y="1901882"/>
              <a:ext cx="778794" cy="5232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Orange n.5</a:t>
              </a: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800" dirty="0" smtClean="0">
                  <a:latin typeface="Arial" pitchFamily="34" charset="0"/>
                  <a:cs typeface="Arial" pitchFamily="34" charset="0"/>
                </a:rPr>
                <a:t>R:</a:t>
              </a:r>
              <a:r>
                <a:rPr lang="en-GB" sz="800" baseline="0" dirty="0" smtClean="0">
                  <a:latin typeface="Arial" pitchFamily="34" charset="0"/>
                  <a:cs typeface="Arial" pitchFamily="34" charset="0"/>
                </a:rPr>
                <a:t>227</a:t>
              </a:r>
              <a:br>
                <a:rPr lang="en-GB" sz="800" baseline="0" dirty="0" smtClean="0">
                  <a:latin typeface="Arial" pitchFamily="34" charset="0"/>
                  <a:cs typeface="Arial" pitchFamily="34" charset="0"/>
                </a:rPr>
              </a:br>
              <a:r>
                <a:rPr lang="en-GB" sz="800" baseline="0" dirty="0" smtClean="0">
                  <a:latin typeface="Arial" pitchFamily="34" charset="0"/>
                  <a:cs typeface="Arial" pitchFamily="34" charset="0"/>
                </a:rPr>
                <a:t>G:104</a:t>
              </a:r>
              <a:br>
                <a:rPr lang="en-GB" sz="800" baseline="0" dirty="0" smtClean="0">
                  <a:latin typeface="Arial" pitchFamily="34" charset="0"/>
                  <a:cs typeface="Arial" pitchFamily="34" charset="0"/>
                </a:rPr>
              </a:br>
              <a:r>
                <a:rPr lang="en-GB" sz="800" baseline="0" dirty="0" smtClean="0">
                  <a:latin typeface="Arial" pitchFamily="34" charset="0"/>
                  <a:cs typeface="Arial" pitchFamily="34" charset="0"/>
                </a:rPr>
                <a:t>B:31</a:t>
              </a:r>
              <a:endParaRPr lang="en-GB" sz="8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o 5"/>
          <p:cNvGrpSpPr/>
          <p:nvPr userDrawn="1"/>
        </p:nvGrpSpPr>
        <p:grpSpPr>
          <a:xfrm>
            <a:off x="5091943" y="3078692"/>
            <a:ext cx="3937928" cy="2982257"/>
            <a:chOff x="4572000" y="3140968"/>
            <a:chExt cx="3937928" cy="2982257"/>
          </a:xfrm>
        </p:grpSpPr>
        <p:pic>
          <p:nvPicPr>
            <p:cNvPr id="78" name="Picture 7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4067539"/>
              <a:ext cx="2590038" cy="2055686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 userDrawn="1"/>
          </p:nvSpPr>
          <p:spPr bwMode="gray">
            <a:xfrm>
              <a:off x="4572000" y="3140968"/>
              <a:ext cx="3937928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1600" b="1" dirty="0" smtClean="0">
                  <a:latin typeface="Arial" pitchFamily="34" charset="0"/>
                  <a:cs typeface="Arial" pitchFamily="34" charset="0"/>
                </a:rPr>
                <a:t>How</a:t>
              </a:r>
              <a:r>
                <a:rPr lang="en-GB" sz="1600" b="1" baseline="0" dirty="0" smtClean="0">
                  <a:latin typeface="Arial" pitchFamily="34" charset="0"/>
                  <a:cs typeface="Arial" pitchFamily="34" charset="0"/>
                </a:rPr>
                <a:t> to edit the footer</a:t>
              </a:r>
              <a:endParaRPr lang="en-GB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Box 79"/>
            <p:cNvSpPr txBox="1"/>
            <p:nvPr userDrawn="1"/>
          </p:nvSpPr>
          <p:spPr>
            <a:xfrm>
              <a:off x="4579496" y="3497924"/>
              <a:ext cx="3168375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Click</a:t>
              </a:r>
              <a:r>
                <a:rPr lang="en-US" sz="1000" baseline="0" dirty="0" smtClean="0">
                  <a:latin typeface="Arial" pitchFamily="34" charset="0"/>
                  <a:cs typeface="Arial" pitchFamily="34" charset="0"/>
                </a:rPr>
                <a:t> ‘Header &amp; Footer’ found on the ‘Insert’ ribbon. Then edit the footer field and click ‘Apply to all’.</a:t>
              </a:r>
              <a:br>
                <a:rPr lang="en-US" sz="1000" baseline="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000" b="1" baseline="0" dirty="0" smtClean="0">
                  <a:latin typeface="Arial" pitchFamily="34" charset="0"/>
                  <a:cs typeface="Arial" pitchFamily="34" charset="0"/>
                </a:rPr>
                <a:t>Note</a:t>
              </a:r>
              <a:r>
                <a:rPr lang="en-US" sz="1000" b="0" baseline="0" dirty="0" smtClean="0">
                  <a:latin typeface="Arial" pitchFamily="34" charset="0"/>
                  <a:cs typeface="Arial" pitchFamily="34" charset="0"/>
                </a:rPr>
                <a:t>: T</a:t>
              </a:r>
              <a:r>
                <a:rPr lang="en-US" sz="1000" baseline="0" dirty="0" smtClean="0">
                  <a:latin typeface="Arial" pitchFamily="34" charset="0"/>
                  <a:cs typeface="Arial" pitchFamily="34" charset="0"/>
                </a:rPr>
                <a:t>he date is also included in the footer field.</a:t>
              </a: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TextBox 29"/>
          <p:cNvSpPr txBox="1"/>
          <p:nvPr userDrawn="1"/>
        </p:nvSpPr>
        <p:spPr bwMode="gray">
          <a:xfrm>
            <a:off x="2791262" y="1160612"/>
            <a:ext cx="16491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 dirty="0" smtClean="0">
                <a:latin typeface="Arial" pitchFamily="34" charset="0"/>
                <a:cs typeface="Arial" pitchFamily="34" charset="0"/>
              </a:rPr>
              <a:t>Primary</a:t>
            </a:r>
            <a:r>
              <a:rPr lang="en-GB" sz="1600" b="1" baseline="0" dirty="0" smtClean="0">
                <a:latin typeface="Arial" pitchFamily="34" charset="0"/>
                <a:cs typeface="Arial" pitchFamily="34" charset="0"/>
              </a:rPr>
              <a:t> colours</a:t>
            </a:r>
            <a:endParaRPr lang="en-GB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54"/>
          <p:cNvSpPr/>
          <p:nvPr userDrawn="1"/>
        </p:nvSpPr>
        <p:spPr bwMode="gray">
          <a:xfrm>
            <a:off x="2791263" y="1527359"/>
            <a:ext cx="569706" cy="41983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55"/>
          <p:cNvSpPr txBox="1"/>
          <p:nvPr userDrawn="1"/>
        </p:nvSpPr>
        <p:spPr bwMode="gray">
          <a:xfrm>
            <a:off x="2791262" y="2007165"/>
            <a:ext cx="744894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900" dirty="0" smtClean="0">
                <a:latin typeface="Arial" pitchFamily="34" charset="0"/>
                <a:cs typeface="Arial" pitchFamily="34" charset="0"/>
              </a:rPr>
              <a:t>Mahogany</a:t>
            </a:r>
          </a:p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112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G:39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B:0</a:t>
            </a:r>
            <a:endParaRPr lang="en-GB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75"/>
          <p:cNvSpPr/>
          <p:nvPr userDrawn="1"/>
        </p:nvSpPr>
        <p:spPr bwMode="gray">
          <a:xfrm>
            <a:off x="3661618" y="1527359"/>
            <a:ext cx="569706" cy="4198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76"/>
          <p:cNvSpPr txBox="1"/>
          <p:nvPr userDrawn="1"/>
        </p:nvSpPr>
        <p:spPr bwMode="gray">
          <a:xfrm>
            <a:off x="3661618" y="2007251"/>
            <a:ext cx="778794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900" dirty="0" smtClean="0">
                <a:latin typeface="Arial" pitchFamily="34" charset="0"/>
                <a:cs typeface="Arial" pitchFamily="34" charset="0"/>
              </a:rPr>
              <a:t>Black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 smtClean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37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G:2</a:t>
            </a:r>
            <a:br>
              <a:rPr lang="en-GB" sz="800" baseline="0" dirty="0" smtClean="0">
                <a:latin typeface="Arial" pitchFamily="34" charset="0"/>
                <a:cs typeface="Arial" pitchFamily="34" charset="0"/>
              </a:rPr>
            </a:br>
            <a:r>
              <a:rPr lang="en-GB" sz="800" baseline="0" dirty="0" smtClean="0">
                <a:latin typeface="Arial" pitchFamily="34" charset="0"/>
                <a:cs typeface="Arial" pitchFamily="34" charset="0"/>
              </a:rPr>
              <a:t>B:1</a:t>
            </a:r>
            <a:endParaRPr lang="en-GB" sz="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3862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  <p15:guide id="2" pos="295" userDrawn="1">
          <p15:clr>
            <a:srgbClr val="FBAE40"/>
          </p15:clr>
        </p15:guide>
        <p15:guide id="3" orient="horz" pos="3271" userDrawn="1">
          <p15:clr>
            <a:srgbClr val="FBAE40"/>
          </p15:clr>
        </p15:guide>
        <p15:guide id="4" pos="839" userDrawn="1">
          <p15:clr>
            <a:srgbClr val="FBAE40"/>
          </p15:clr>
        </p15:guide>
        <p15:guide id="5" pos="1383" userDrawn="1">
          <p15:clr>
            <a:srgbClr val="FBAE40"/>
          </p15:clr>
        </p15:guide>
        <p15:guide id="6" orient="horz" pos="2455" userDrawn="1">
          <p15:clr>
            <a:srgbClr val="FBAE40"/>
          </p15:clr>
        </p15:guide>
        <p15:guide id="7" orient="horz" pos="1230" userDrawn="1">
          <p15:clr>
            <a:srgbClr val="FBAE40"/>
          </p15:clr>
        </p15:guide>
        <p15:guide id="8" orient="horz" pos="845" userDrawn="1">
          <p15:clr>
            <a:srgbClr val="FBAE40"/>
          </p15:clr>
        </p15:guide>
        <p15:guide id="9" orient="horz" pos="2047" userDrawn="1">
          <p15:clr>
            <a:srgbClr val="FBAE40"/>
          </p15:clr>
        </p15:guide>
        <p15:guide id="10" orient="horz" pos="1275" userDrawn="1">
          <p15:clr>
            <a:srgbClr val="FBAE40"/>
          </p15:clr>
        </p15:guide>
        <p15:guide id="11" orient="horz" pos="2523" userDrawn="1">
          <p15:clr>
            <a:srgbClr val="FBAE40"/>
          </p15:clr>
        </p15:guide>
        <p15:guide id="12" orient="horz" pos="2183" userDrawn="1">
          <p15:clr>
            <a:srgbClr val="FBAE40"/>
          </p15:clr>
        </p15:guide>
        <p15:guide id="13" orient="horz" pos="958" userDrawn="1">
          <p15:clr>
            <a:srgbClr val="FBAE40"/>
          </p15:clr>
        </p15:guide>
        <p15:guide id="14" pos="174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&amp; pull out box 3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000" y="6524752"/>
            <a:ext cx="3600000" cy="1800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80000" y="6524752"/>
            <a:ext cx="252000" cy="180000"/>
          </a:xfrm>
          <a:prstGeom prst="rect">
            <a:avLst/>
          </a:prstGeom>
        </p:spPr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68000" y="1389600"/>
            <a:ext cx="6876000" cy="180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Round Diagonal Corner Rectangle 10"/>
          <p:cNvSpPr/>
          <p:nvPr userDrawn="1"/>
        </p:nvSpPr>
        <p:spPr bwMode="gray">
          <a:xfrm>
            <a:off x="468000" y="3422636"/>
            <a:ext cx="2484000" cy="2344959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 Diagonal Corner Rectangle 15"/>
          <p:cNvSpPr/>
          <p:nvPr userDrawn="1"/>
        </p:nvSpPr>
        <p:spPr bwMode="gray">
          <a:xfrm>
            <a:off x="3344170" y="3419707"/>
            <a:ext cx="2484000" cy="2347587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 Diagonal Corner Rectangle 17"/>
          <p:cNvSpPr/>
          <p:nvPr userDrawn="1"/>
        </p:nvSpPr>
        <p:spPr bwMode="gray">
          <a:xfrm>
            <a:off x="6214945" y="3419707"/>
            <a:ext cx="2484000" cy="2347587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702000" y="3540425"/>
            <a:ext cx="2017294" cy="2084928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3578170" y="3540425"/>
            <a:ext cx="2017294" cy="2084928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0"/>
          </p:nvPr>
        </p:nvSpPr>
        <p:spPr bwMode="gray">
          <a:xfrm>
            <a:off x="6448945" y="3540425"/>
            <a:ext cx="2017294" cy="2084928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141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&amp; Pictur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9144000" cy="6858000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2"/>
          </p:nvPr>
        </p:nvSpPr>
        <p:spPr bwMode="gray">
          <a:xfrm>
            <a:off x="468313" y="371934"/>
            <a:ext cx="6300000" cy="2700000"/>
          </a:xfrm>
        </p:spPr>
        <p:txBody>
          <a:bodyPr/>
          <a:lstStyle>
            <a:lvl1pPr>
              <a:spcAft>
                <a:spcPts val="3402"/>
              </a:spcAft>
              <a:defRPr sz="3000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buClr>
                <a:schemeClr val="tx2"/>
              </a:buClr>
              <a:defRPr sz="1200" b="1">
                <a:solidFill>
                  <a:schemeClr val="bg1"/>
                </a:solidFill>
              </a:defRPr>
            </a:lvl3pPr>
            <a:lvl4pPr>
              <a:buClr>
                <a:schemeClr val="tx2"/>
              </a:buClr>
              <a:defRPr sz="1200" b="1">
                <a:solidFill>
                  <a:schemeClr val="bg1"/>
                </a:solidFill>
              </a:defRPr>
            </a:lvl4pPr>
            <a:lvl5pPr>
              <a:buClr>
                <a:schemeClr val="tx2"/>
              </a:buClr>
              <a:defRPr sz="1200" b="1">
                <a:solidFill>
                  <a:schemeClr val="bg1"/>
                </a:solidFill>
              </a:defRPr>
            </a:lvl5pPr>
            <a:lvl6pPr>
              <a:defRPr sz="1200">
                <a:solidFill>
                  <a:schemeClr val="bg1"/>
                </a:solidFill>
              </a:defRPr>
            </a:lvl6pPr>
            <a:lvl7pPr>
              <a:defRPr sz="1200">
                <a:solidFill>
                  <a:schemeClr val="bg1"/>
                </a:solidFill>
              </a:defRPr>
            </a:lvl7pPr>
            <a:lvl8pPr>
              <a:defRPr sz="1200">
                <a:solidFill>
                  <a:schemeClr val="bg1"/>
                </a:solidFill>
              </a:defRPr>
            </a:lvl8pPr>
            <a:lvl9pP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2172"/>
            <a:ext cx="2750820" cy="1360932"/>
          </a:xfrm>
          <a:prstGeom prst="rect">
            <a:avLst/>
          </a:prstGeom>
        </p:spPr>
      </p:pic>
      <p:sp>
        <p:nvSpPr>
          <p:cNvPr id="5" name="Rettangolo 4"/>
          <p:cNvSpPr/>
          <p:nvPr userDrawn="1"/>
        </p:nvSpPr>
        <p:spPr>
          <a:xfrm>
            <a:off x="8748464" y="332656"/>
            <a:ext cx="395536" cy="50405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600" dirty="0" err="1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70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 bwMode="gray">
          <a:xfrm>
            <a:off x="468313" y="1389600"/>
            <a:ext cx="3996000" cy="468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4680000" y="1440000"/>
            <a:ext cx="3996000" cy="4572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66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3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 bwMode="gray">
          <a:xfrm>
            <a:off x="468313" y="1389600"/>
            <a:ext cx="3996000" cy="468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4680000" y="1440000"/>
            <a:ext cx="3996000" cy="216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7"/>
          </p:nvPr>
        </p:nvSpPr>
        <p:spPr bwMode="gray">
          <a:xfrm>
            <a:off x="4680000" y="3816000"/>
            <a:ext cx="1890000" cy="162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8"/>
          </p:nvPr>
        </p:nvSpPr>
        <p:spPr bwMode="gray">
          <a:xfrm>
            <a:off x="6786000" y="3816000"/>
            <a:ext cx="1890000" cy="162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52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4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 bwMode="gray">
          <a:xfrm>
            <a:off x="468313" y="1389600"/>
            <a:ext cx="3996000" cy="468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4680000" y="1440000"/>
            <a:ext cx="1890000" cy="189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7"/>
          </p:nvPr>
        </p:nvSpPr>
        <p:spPr bwMode="gray">
          <a:xfrm>
            <a:off x="4680000" y="3556048"/>
            <a:ext cx="1890000" cy="189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8"/>
          </p:nvPr>
        </p:nvSpPr>
        <p:spPr bwMode="gray">
          <a:xfrm>
            <a:off x="6786000" y="3556048"/>
            <a:ext cx="1890000" cy="189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9"/>
          </p:nvPr>
        </p:nvSpPr>
        <p:spPr bwMode="gray">
          <a:xfrm>
            <a:off x="6786000" y="1440000"/>
            <a:ext cx="1890000" cy="189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486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8000" y="1389600"/>
            <a:ext cx="3168000" cy="468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3771538" y="1389600"/>
            <a:ext cx="4849948" cy="4680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222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har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 bwMode="gray">
          <a:xfrm>
            <a:off x="468000" y="1389600"/>
            <a:ext cx="6876000" cy="54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6"/>
          </p:nvPr>
        </p:nvSpPr>
        <p:spPr bwMode="gray">
          <a:xfrm>
            <a:off x="1764000" y="2191850"/>
            <a:ext cx="5580000" cy="382375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 smtClean="0"/>
              <a:t>Click icon to add chart</a:t>
            </a:r>
            <a:endParaRPr lang="fr-FR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479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8000" y="403200"/>
            <a:ext cx="6300000" cy="34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 bwMode="gray">
          <a:xfrm>
            <a:off x="468312" y="1282389"/>
            <a:ext cx="6876000" cy="4788000"/>
          </a:xfrm>
        </p:spPr>
        <p:txBody>
          <a:bodyPr/>
          <a:lstStyle>
            <a:lvl1pPr>
              <a:lnSpc>
                <a:spcPts val="6300"/>
              </a:lnSpc>
              <a:spcAft>
                <a:spcPts val="0"/>
              </a:spcAft>
              <a:defRPr sz="5300" b="0" cap="none" spc="-80" baseline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2172"/>
            <a:ext cx="2750820" cy="1360932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839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Amber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60"/>
            <a:ext cx="9180000" cy="68911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 bwMode="gray">
          <a:xfrm>
            <a:off x="1908000" y="2016000"/>
            <a:ext cx="6300000" cy="2700000"/>
          </a:xfrm>
        </p:spPr>
        <p:txBody>
          <a:bodyPr/>
          <a:lstStyle>
            <a:lvl1pPr>
              <a:spcAft>
                <a:spcPts val="3402"/>
              </a:spcAft>
              <a:defRPr sz="30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200" b="1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5pPr>
            <a:lvl6pPr>
              <a:spcAft>
                <a:spcPts val="0"/>
              </a:spcAft>
              <a:defRPr sz="1200">
                <a:solidFill>
                  <a:schemeClr val="bg1"/>
                </a:solidFill>
              </a:defRPr>
            </a:lvl6pPr>
            <a:lvl7pPr>
              <a:spcAft>
                <a:spcPts val="0"/>
              </a:spcAft>
              <a:defRPr sz="1200">
                <a:solidFill>
                  <a:schemeClr val="bg1"/>
                </a:solidFill>
              </a:defRPr>
            </a:lvl7pPr>
            <a:lvl8pPr>
              <a:spcAft>
                <a:spcPts val="0"/>
              </a:spcAft>
              <a:defRPr sz="1200">
                <a:solidFill>
                  <a:schemeClr val="bg1"/>
                </a:solidFill>
              </a:defRPr>
            </a:lvl8pPr>
            <a:lvl9pPr>
              <a:spcAft>
                <a:spcPts val="0"/>
              </a:spcAft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2172"/>
            <a:ext cx="2750820" cy="1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30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Red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6560"/>
            <a:ext cx="9180000" cy="68911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 bwMode="gray">
          <a:xfrm>
            <a:off x="1908000" y="2016000"/>
            <a:ext cx="6300000" cy="2700000"/>
          </a:xfrm>
        </p:spPr>
        <p:txBody>
          <a:bodyPr/>
          <a:lstStyle>
            <a:lvl1pPr>
              <a:spcAft>
                <a:spcPts val="3402"/>
              </a:spcAft>
              <a:defRPr sz="30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200" b="1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5pPr>
            <a:lvl6pPr>
              <a:spcAft>
                <a:spcPts val="0"/>
              </a:spcAft>
              <a:defRPr sz="1200">
                <a:solidFill>
                  <a:schemeClr val="bg1"/>
                </a:solidFill>
              </a:defRPr>
            </a:lvl6pPr>
            <a:lvl7pPr>
              <a:spcAft>
                <a:spcPts val="0"/>
              </a:spcAft>
              <a:defRPr sz="1200">
                <a:solidFill>
                  <a:schemeClr val="bg1"/>
                </a:solidFill>
              </a:defRPr>
            </a:lvl7pPr>
            <a:lvl8pPr>
              <a:spcAft>
                <a:spcPts val="0"/>
              </a:spcAft>
              <a:defRPr sz="1200">
                <a:solidFill>
                  <a:schemeClr val="bg1"/>
                </a:solidFill>
              </a:defRPr>
            </a:lvl8pPr>
            <a:lvl9pPr>
              <a:spcAft>
                <a:spcPts val="0"/>
              </a:spcAft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9392"/>
            <a:ext cx="2750820" cy="1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3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8000" y="403200"/>
            <a:ext cx="6300000" cy="34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 bwMode="gray">
          <a:xfrm>
            <a:off x="3168000" y="1584000"/>
            <a:ext cx="4176000" cy="4500000"/>
          </a:xfrm>
        </p:spPr>
        <p:txBody>
          <a:bodyPr/>
          <a:lstStyle>
            <a:lvl1pPr marL="198000" indent="-198000">
              <a:spcAft>
                <a:spcPts val="709"/>
              </a:spcAft>
              <a:buFont typeface="+mj-lt"/>
              <a:buAutoNum type="arabicPeriod"/>
              <a:defRPr b="0"/>
            </a:lvl1pPr>
            <a:lvl2pPr marL="198000" indent="-198000">
              <a:spcAft>
                <a:spcPts val="709"/>
              </a:spcAft>
              <a:buClr>
                <a:schemeClr val="tx2"/>
              </a:buClr>
              <a:buFont typeface="Arial" pitchFamily="34" charset="0"/>
              <a:buChar char="&gt;"/>
              <a:defRPr i="0"/>
            </a:lvl2pPr>
            <a:lvl3pPr marL="396000" indent="-198000">
              <a:spcAft>
                <a:spcPts val="709"/>
              </a:spcAft>
              <a:buFont typeface="Arial" pitchFamily="34" charset="0"/>
              <a:buChar char="–"/>
              <a:defRPr/>
            </a:lvl3pPr>
            <a:lvl4pPr marL="594000" indent="-198000">
              <a:spcAft>
                <a:spcPts val="709"/>
              </a:spcAft>
              <a:defRPr/>
            </a:lvl4pPr>
            <a:lvl5pPr marL="594000" indent="-198000">
              <a:spcAft>
                <a:spcPts val="709"/>
              </a:spcAft>
              <a:defRPr/>
            </a:lvl5pPr>
            <a:lvl6pPr marL="594000" indent="-198000">
              <a:spcAft>
                <a:spcPts val="709"/>
              </a:spcAft>
              <a:buClr>
                <a:schemeClr val="tx2"/>
              </a:buClr>
              <a:buFont typeface="Arial" pitchFamily="34" charset="0"/>
              <a:buChar char="–"/>
              <a:defRPr/>
            </a:lvl6pPr>
            <a:lvl7pPr marL="594000" indent="-198000">
              <a:spcAft>
                <a:spcPts val="709"/>
              </a:spcAft>
              <a:buClr>
                <a:schemeClr val="tx2"/>
              </a:buClr>
              <a:buFont typeface="Arial" pitchFamily="34" charset="0"/>
              <a:buChar char="–"/>
              <a:defRPr/>
            </a:lvl7pPr>
            <a:lvl8pPr marL="594000" indent="-198000">
              <a:spcAft>
                <a:spcPts val="709"/>
              </a:spcAft>
              <a:buClr>
                <a:schemeClr val="tx2"/>
              </a:buClr>
              <a:buFont typeface="Arial" pitchFamily="34" charset="0"/>
              <a:buChar char="–"/>
              <a:defRPr/>
            </a:lvl8pPr>
            <a:lvl9pPr marL="396000" indent="0">
              <a:spcAft>
                <a:spcPts val="709"/>
              </a:spcAft>
              <a:buClr>
                <a:schemeClr val="tx2"/>
              </a:buClr>
              <a:buFont typeface="Arial" pitchFamily="34" charset="0"/>
              <a:buNone/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7" name="Round Diagonal Corner Rectangle 6"/>
          <p:cNvSpPr/>
          <p:nvPr userDrawn="1"/>
        </p:nvSpPr>
        <p:spPr bwMode="gray">
          <a:xfrm>
            <a:off x="468000" y="1440000"/>
            <a:ext cx="2484000" cy="3744416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 bwMode="gray">
          <a:xfrm>
            <a:off x="612000" y="1584000"/>
            <a:ext cx="2196000" cy="324991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449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Orang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6560"/>
            <a:ext cx="9180000" cy="68911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 bwMode="gray">
          <a:xfrm>
            <a:off x="1908000" y="2017181"/>
            <a:ext cx="6300000" cy="2700000"/>
          </a:xfrm>
        </p:spPr>
        <p:txBody>
          <a:bodyPr/>
          <a:lstStyle>
            <a:lvl1pPr>
              <a:spcAft>
                <a:spcPts val="3402"/>
              </a:spcAft>
              <a:defRPr sz="30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200" b="1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5pPr>
            <a:lvl6pPr>
              <a:spcAft>
                <a:spcPts val="0"/>
              </a:spcAft>
              <a:defRPr sz="1200">
                <a:solidFill>
                  <a:schemeClr val="bg1"/>
                </a:solidFill>
              </a:defRPr>
            </a:lvl6pPr>
            <a:lvl7pPr>
              <a:spcAft>
                <a:spcPts val="0"/>
              </a:spcAft>
              <a:defRPr sz="1200">
                <a:solidFill>
                  <a:schemeClr val="bg1"/>
                </a:solidFill>
              </a:defRPr>
            </a:lvl7pPr>
            <a:lvl8pPr>
              <a:spcAft>
                <a:spcPts val="0"/>
              </a:spcAft>
              <a:defRPr sz="1200">
                <a:solidFill>
                  <a:schemeClr val="bg1"/>
                </a:solidFill>
              </a:defRPr>
            </a:lvl8pPr>
            <a:lvl9pPr>
              <a:spcAft>
                <a:spcPts val="0"/>
              </a:spcAft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9392"/>
            <a:ext cx="2750820" cy="1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3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68000" y="401325"/>
            <a:ext cx="6300000" cy="34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Media Placeholder 4"/>
          <p:cNvSpPr>
            <a:spLocks noGrp="1"/>
          </p:cNvSpPr>
          <p:nvPr>
            <p:ph type="media" sz="quarter" idx="15"/>
          </p:nvPr>
        </p:nvSpPr>
        <p:spPr>
          <a:xfrm>
            <a:off x="468313" y="1443038"/>
            <a:ext cx="6884987" cy="4635500"/>
          </a:xfrm>
        </p:spPr>
        <p:txBody>
          <a:bodyPr/>
          <a:lstStyle/>
          <a:p>
            <a:r>
              <a:rPr lang="en-US" smtClean="0"/>
              <a:t>Click icon to add media</a:t>
            </a: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590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8000" y="1389600"/>
            <a:ext cx="3168000" cy="468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Media Placeholder 6"/>
          <p:cNvSpPr>
            <a:spLocks noGrp="1"/>
          </p:cNvSpPr>
          <p:nvPr>
            <p:ph type="media" sz="quarter" idx="17"/>
          </p:nvPr>
        </p:nvSpPr>
        <p:spPr>
          <a:xfrm>
            <a:off x="3959225" y="1911350"/>
            <a:ext cx="4716463" cy="3060700"/>
          </a:xfrm>
        </p:spPr>
        <p:txBody>
          <a:bodyPr/>
          <a:lstStyle/>
          <a:p>
            <a:r>
              <a:rPr lang="en-US" smtClean="0"/>
              <a:t>Click icon to add media</a:t>
            </a: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169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400" cy="686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20244" y="4410000"/>
            <a:ext cx="4320000" cy="1476000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Turning uncertainties into opportunities</a:t>
            </a:r>
          </a:p>
          <a:p>
            <a:endParaRPr lang="en-GB" sz="1600" dirty="0" err="1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9392"/>
            <a:ext cx="2750820" cy="1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99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718342" y="2171700"/>
            <a:ext cx="1568234" cy="170078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txBody>
          <a:bodyPr/>
          <a:lstStyle>
            <a:lvl1pPr marL="0" indent="0" algn="ctr" rtl="0">
              <a:buNone/>
              <a:defRPr sz="105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23076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73381" y="778673"/>
            <a:ext cx="4770619" cy="50886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bg2"/>
                </a:solidFill>
                <a:latin typeface="+mj-lt"/>
              </a:defRPr>
            </a:lvl1pPr>
            <a:lvl2pPr marL="342909" indent="0">
              <a:buNone/>
              <a:defRPr/>
            </a:lvl2pPr>
            <a:lvl3pPr marL="685817" indent="0">
              <a:buNone/>
              <a:defRPr/>
            </a:lvl3pPr>
            <a:lvl4pPr marL="1028726" indent="0">
              <a:buNone/>
              <a:defRPr/>
            </a:lvl4pPr>
            <a:lvl5pPr marL="1371634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002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400" cy="68688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 bwMode="gray">
          <a:xfrm>
            <a:off x="1908000" y="3906693"/>
            <a:ext cx="144000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908000" y="2020967"/>
            <a:ext cx="5760000" cy="10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PowerPoint presentation </a:t>
            </a:r>
            <a:br>
              <a:rPr lang="en-GB" dirty="0" smtClean="0"/>
            </a:br>
            <a:r>
              <a:rPr lang="en-GB" dirty="0" smtClean="0"/>
              <a:t>Title can go over two lines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908000" y="3406416"/>
            <a:ext cx="5760000" cy="432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Subheading can go here </a:t>
            </a:r>
            <a:br>
              <a:rPr lang="en-GB" dirty="0" smtClean="0"/>
            </a:br>
            <a:r>
              <a:rPr lang="en-GB" dirty="0" smtClean="0"/>
              <a:t>if necessary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1908174" y="3990618"/>
            <a:ext cx="5760000" cy="28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200" b="0"/>
            </a:lvl5pPr>
          </a:lstStyle>
          <a:p>
            <a:pPr lvl="0"/>
            <a:r>
              <a:rPr lang="en-GB" smtClean="0"/>
              <a:t>00 Month Year</a:t>
            </a:r>
            <a:endParaRPr lang="en-GB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9392"/>
            <a:ext cx="2750820" cy="1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25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&amp; larg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8000" y="1389600"/>
            <a:ext cx="2754171" cy="468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3466011" y="1389600"/>
            <a:ext cx="5155475" cy="4680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489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untry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Country name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8313" y="984069"/>
            <a:ext cx="8510224" cy="62701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Insert rating bar here</a:t>
            </a:r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 bwMode="gray">
          <a:xfrm>
            <a:off x="468000" y="1872343"/>
            <a:ext cx="6876000" cy="419779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99373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Country name</a:t>
            </a:r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 bwMode="gray">
          <a:xfrm>
            <a:off x="467999" y="3004457"/>
            <a:ext cx="8197029" cy="306568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GB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7999" y="1389599"/>
            <a:ext cx="8197029" cy="14500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222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 bwMode="gray">
          <a:xfrm>
            <a:off x="468313" y="1389600"/>
            <a:ext cx="6875462" cy="4680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95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 points and chart + risk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Country name</a:t>
            </a:r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 bwMode="gray">
          <a:xfrm>
            <a:off x="467999" y="3222171"/>
            <a:ext cx="8197029" cy="284796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GB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7999" y="1776549"/>
            <a:ext cx="8197029" cy="106311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8313" y="984069"/>
            <a:ext cx="8510224" cy="62701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Insert rating bar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289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&amp; 2 Char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8000" y="1389600"/>
            <a:ext cx="3168000" cy="468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3771538" y="1389600"/>
            <a:ext cx="4849948" cy="22331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hart Placeholder 11"/>
          <p:cNvSpPr>
            <a:spLocks noGrp="1"/>
          </p:cNvSpPr>
          <p:nvPr>
            <p:ph type="chart" sz="quarter" idx="18" hasCustomPrompt="1"/>
          </p:nvPr>
        </p:nvSpPr>
        <p:spPr>
          <a:xfrm>
            <a:off x="3771538" y="3936940"/>
            <a:ext cx="4849948" cy="2132659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26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&amp; 2 Charts vertical_rating_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8000" y="1673258"/>
            <a:ext cx="3168000" cy="43963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3771537" y="1673258"/>
            <a:ext cx="4945425" cy="194950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hart Placeholder 11"/>
          <p:cNvSpPr>
            <a:spLocks noGrp="1"/>
          </p:cNvSpPr>
          <p:nvPr>
            <p:ph type="chart" sz="quarter" idx="18" hasCustomPrompt="1"/>
          </p:nvPr>
        </p:nvSpPr>
        <p:spPr>
          <a:xfrm>
            <a:off x="3771537" y="3936274"/>
            <a:ext cx="4945425" cy="21333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8313" y="984069"/>
            <a:ext cx="8510224" cy="62701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Insert rating bar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977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468000" y="1867681"/>
            <a:ext cx="7996731" cy="190356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hart Placeholder 11"/>
          <p:cNvSpPr>
            <a:spLocks noGrp="1"/>
          </p:cNvSpPr>
          <p:nvPr>
            <p:ph type="chart" sz="quarter" idx="18" hasCustomPrompt="1"/>
          </p:nvPr>
        </p:nvSpPr>
        <p:spPr>
          <a:xfrm>
            <a:off x="467999" y="4147726"/>
            <a:ext cx="7996731" cy="192653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1" hasCustomPrompt="1"/>
          </p:nvPr>
        </p:nvSpPr>
        <p:spPr>
          <a:xfrm>
            <a:off x="468313" y="1296988"/>
            <a:ext cx="7996237" cy="35718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GB" dirty="0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727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harts vertical_rating_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468313" y="1673257"/>
            <a:ext cx="8248650" cy="196743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hart Placeholder 11"/>
          <p:cNvSpPr>
            <a:spLocks noGrp="1"/>
          </p:cNvSpPr>
          <p:nvPr>
            <p:ph type="chart" sz="quarter" idx="18" hasCustomPrompt="1"/>
          </p:nvPr>
        </p:nvSpPr>
        <p:spPr>
          <a:xfrm>
            <a:off x="468313" y="4014651"/>
            <a:ext cx="8248650" cy="205961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8313" y="984069"/>
            <a:ext cx="8510224" cy="62701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Insert rating bar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50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&amp; 2 Char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468000" y="3701143"/>
            <a:ext cx="3955954" cy="23684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hart Placeholder 11"/>
          <p:cNvSpPr>
            <a:spLocks noGrp="1"/>
          </p:cNvSpPr>
          <p:nvPr>
            <p:ph type="chart" sz="quarter" idx="18" hasCustomPrompt="1"/>
          </p:nvPr>
        </p:nvSpPr>
        <p:spPr>
          <a:xfrm>
            <a:off x="4665530" y="3701142"/>
            <a:ext cx="3955954" cy="23684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 bwMode="gray">
          <a:xfrm>
            <a:off x="468000" y="1390141"/>
            <a:ext cx="6876000" cy="21455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38952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 &amp; 2 Charts horizontal rat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468000" y="3892731"/>
            <a:ext cx="3955954" cy="2176869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hart Placeholder 11"/>
          <p:cNvSpPr>
            <a:spLocks noGrp="1"/>
          </p:cNvSpPr>
          <p:nvPr>
            <p:ph type="chart" sz="quarter" idx="18" hasCustomPrompt="1"/>
          </p:nvPr>
        </p:nvSpPr>
        <p:spPr>
          <a:xfrm>
            <a:off x="4665530" y="3892731"/>
            <a:ext cx="3955954" cy="217686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gray">
          <a:xfrm>
            <a:off x="468000" y="1673257"/>
            <a:ext cx="6876000" cy="20888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8313" y="984069"/>
            <a:ext cx="8510224" cy="62701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Insert rating bar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767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468000" y="1407525"/>
            <a:ext cx="3955954" cy="46620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hart Placeholder 11"/>
          <p:cNvSpPr>
            <a:spLocks noGrp="1"/>
          </p:cNvSpPr>
          <p:nvPr>
            <p:ph type="chart" sz="quarter" idx="18" hasCustomPrompt="1"/>
          </p:nvPr>
        </p:nvSpPr>
        <p:spPr>
          <a:xfrm>
            <a:off x="4665530" y="1407526"/>
            <a:ext cx="3955954" cy="466207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harts horizontal rat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468000" y="1673258"/>
            <a:ext cx="3955954" cy="439634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hart Placeholder 11"/>
          <p:cNvSpPr>
            <a:spLocks noGrp="1"/>
          </p:cNvSpPr>
          <p:nvPr>
            <p:ph type="chart" sz="quarter" idx="18" hasCustomPrompt="1"/>
          </p:nvPr>
        </p:nvSpPr>
        <p:spPr>
          <a:xfrm>
            <a:off x="4665530" y="1673258"/>
            <a:ext cx="3955954" cy="439634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8313" y="984069"/>
            <a:ext cx="8510224" cy="62701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Insert rating bar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255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 rat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468000" y="4098326"/>
            <a:ext cx="3955954" cy="202447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hart Placeholder 11"/>
          <p:cNvSpPr>
            <a:spLocks noGrp="1"/>
          </p:cNvSpPr>
          <p:nvPr>
            <p:ph type="chart" sz="quarter" idx="18" hasCustomPrompt="1"/>
          </p:nvPr>
        </p:nvSpPr>
        <p:spPr>
          <a:xfrm>
            <a:off x="4665530" y="4084321"/>
            <a:ext cx="3955954" cy="203848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13" name="Chart Placeholder 11"/>
          <p:cNvSpPr>
            <a:spLocks noGrp="1"/>
          </p:cNvSpPr>
          <p:nvPr>
            <p:ph type="chart" sz="quarter" idx="19" hasCustomPrompt="1"/>
          </p:nvPr>
        </p:nvSpPr>
        <p:spPr>
          <a:xfrm>
            <a:off x="468000" y="1673258"/>
            <a:ext cx="3955954" cy="214750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14" name="Chart Placeholder 11"/>
          <p:cNvSpPr>
            <a:spLocks noGrp="1"/>
          </p:cNvSpPr>
          <p:nvPr>
            <p:ph type="chart" sz="quarter" idx="20" hasCustomPrompt="1"/>
          </p:nvPr>
        </p:nvSpPr>
        <p:spPr>
          <a:xfrm>
            <a:off x="4665530" y="1673258"/>
            <a:ext cx="3955954" cy="214750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8313" y="984069"/>
            <a:ext cx="8510224" cy="62701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Insert rating bar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131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_without_foo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 bwMode="gray">
          <a:xfrm>
            <a:off x="468313" y="1389600"/>
            <a:ext cx="6875462" cy="4680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7" name="Immagin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2172"/>
            <a:ext cx="2750820" cy="1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964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468000" y="4098326"/>
            <a:ext cx="3955954" cy="202447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hart Placeholder 11"/>
          <p:cNvSpPr>
            <a:spLocks noGrp="1"/>
          </p:cNvSpPr>
          <p:nvPr>
            <p:ph type="chart" sz="quarter" idx="18" hasCustomPrompt="1"/>
          </p:nvPr>
        </p:nvSpPr>
        <p:spPr>
          <a:xfrm>
            <a:off x="4665530" y="4084321"/>
            <a:ext cx="3955954" cy="203848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13" name="Chart Placeholder 11"/>
          <p:cNvSpPr>
            <a:spLocks noGrp="1"/>
          </p:cNvSpPr>
          <p:nvPr>
            <p:ph type="chart" sz="quarter" idx="19" hasCustomPrompt="1"/>
          </p:nvPr>
        </p:nvSpPr>
        <p:spPr>
          <a:xfrm>
            <a:off x="468000" y="1673258"/>
            <a:ext cx="3955954" cy="214750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14" name="Chart Placeholder 11"/>
          <p:cNvSpPr>
            <a:spLocks noGrp="1"/>
          </p:cNvSpPr>
          <p:nvPr>
            <p:ph type="chart" sz="quarter" idx="20" hasCustomPrompt="1"/>
          </p:nvPr>
        </p:nvSpPr>
        <p:spPr>
          <a:xfrm>
            <a:off x="4665530" y="1673258"/>
            <a:ext cx="3955954" cy="214750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07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ting changes_M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dirty="0" smtClean="0"/>
              <a:t>Name region</a:t>
            </a:r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936274" y="752259"/>
            <a:ext cx="5312229" cy="323165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dirty="0" smtClean="0"/>
              <a:t>positive trend / negative trend / stable ratings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488398" y="1389600"/>
            <a:ext cx="4849948" cy="4680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65221514"/>
              </p:ext>
            </p:extLst>
          </p:nvPr>
        </p:nvGraphicFramePr>
        <p:xfrm>
          <a:off x="5602003" y="1389600"/>
          <a:ext cx="3361268" cy="1022674"/>
        </p:xfrm>
        <a:graphic>
          <a:graphicData uri="http://schemas.openxmlformats.org/drawingml/2006/table">
            <a:tbl>
              <a:tblPr/>
              <a:tblGrid>
                <a:gridCol w="1637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994">
                <a:tc gridSpan="2"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27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2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Downgrades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2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Upgrades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2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 userDrawn="1"/>
        </p:nvSpPr>
        <p:spPr>
          <a:xfrm>
            <a:off x="468000" y="752260"/>
            <a:ext cx="3541997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100" b="0" i="0" u="none" strike="noStrike" dirty="0" smtClean="0">
                <a:solidFill>
                  <a:schemeClr val="tx1"/>
                </a:solidFill>
                <a:effectLst/>
                <a:latin typeface="Arial"/>
              </a:rPr>
              <a:t>Medium long term PAE risks:</a:t>
            </a:r>
            <a:endParaRPr lang="en-GB" sz="21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5602003" y="1585112"/>
            <a:ext cx="336126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i="0" u="none" strike="noStrike" dirty="0" smtClean="0">
                <a:solidFill>
                  <a:srgbClr val="FFFFFF"/>
                </a:solidFill>
                <a:effectLst/>
                <a:latin typeface="Arial"/>
              </a:rPr>
              <a:t>MLT PAE risk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5593292" y="2325189"/>
            <a:ext cx="1680635" cy="2526908"/>
          </a:xfrm>
          <a:solidFill>
            <a:schemeClr val="accent1"/>
          </a:solidFill>
        </p:spPr>
        <p:txBody>
          <a:bodyPr/>
          <a:lstStyle>
            <a:lvl1pPr marL="0" marR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0" i="0" u="none" strike="noStrike" noProof="0" dirty="0" smtClean="0">
                <a:solidFill>
                  <a:schemeClr val="bg2"/>
                </a:solidFill>
                <a:effectLst/>
                <a:latin typeface="Arial"/>
              </a:rPr>
              <a:t>Names countries</a:t>
            </a:r>
          </a:p>
          <a:p>
            <a:pPr lvl="0"/>
            <a:endParaRPr lang="en-GB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7273927" y="2333939"/>
            <a:ext cx="1698053" cy="2518158"/>
          </a:xfrm>
          <a:solidFill>
            <a:srgbClr val="92D050"/>
          </a:solidFill>
        </p:spPr>
        <p:txBody>
          <a:bodyPr/>
          <a:lstStyle>
            <a:lvl1pPr marL="0" marR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0" i="0" u="none" strike="noStrike" noProof="0" dirty="0" smtClean="0">
                <a:solidFill>
                  <a:schemeClr val="bg2"/>
                </a:solidFill>
                <a:effectLst/>
                <a:latin typeface="Arial"/>
              </a:rPr>
              <a:t>Names countries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4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ating changes_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dirty="0" smtClean="0"/>
              <a:t>Name region</a:t>
            </a:r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108959" y="752259"/>
            <a:ext cx="5564777" cy="323165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dirty="0" smtClean="0"/>
              <a:t>positive trend / negative trend / stable ratings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488398" y="1389600"/>
            <a:ext cx="4849948" cy="4680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23451816"/>
              </p:ext>
            </p:extLst>
          </p:nvPr>
        </p:nvGraphicFramePr>
        <p:xfrm>
          <a:off x="5602003" y="1407527"/>
          <a:ext cx="3361268" cy="922707"/>
        </p:xfrm>
        <a:graphic>
          <a:graphicData uri="http://schemas.openxmlformats.org/drawingml/2006/table">
            <a:tbl>
              <a:tblPr/>
              <a:tblGrid>
                <a:gridCol w="1637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359">
                <a:tc gridSpan="2"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27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2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Downgrades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2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Upgrades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2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 userDrawn="1"/>
        </p:nvSpPr>
        <p:spPr>
          <a:xfrm>
            <a:off x="5602003" y="1578346"/>
            <a:ext cx="34287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GB" sz="1600" b="1" i="0" u="none" strike="noStrike" dirty="0" smtClean="0">
                <a:solidFill>
                  <a:srgbClr val="FFFFFF"/>
                </a:solidFill>
                <a:effectLst/>
                <a:latin typeface="Arial"/>
              </a:rPr>
              <a:t>ST PAE risk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468000" y="752260"/>
            <a:ext cx="3541997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100" b="0" i="0" u="none" strike="noStrike" dirty="0" smtClean="0">
                <a:solidFill>
                  <a:schemeClr val="tx1"/>
                </a:solidFill>
                <a:effectLst/>
                <a:latin typeface="Arial"/>
              </a:rPr>
              <a:t>Short Term PAE risks:</a:t>
            </a:r>
            <a:endParaRPr lang="en-GB" sz="21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5593292" y="2325189"/>
            <a:ext cx="1680635" cy="2526908"/>
          </a:xfrm>
          <a:solidFill>
            <a:schemeClr val="accent1"/>
          </a:solidFill>
        </p:spPr>
        <p:txBody>
          <a:bodyPr/>
          <a:lstStyle>
            <a:lvl1pPr marL="0" marR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0" i="0" u="none" strike="noStrike" noProof="0" dirty="0" smtClean="0">
                <a:solidFill>
                  <a:schemeClr val="bg2"/>
                </a:solidFill>
                <a:effectLst/>
                <a:latin typeface="Arial"/>
              </a:rPr>
              <a:t>Names countries</a:t>
            </a:r>
          </a:p>
          <a:p>
            <a:pPr lvl="0"/>
            <a:endParaRPr lang="en-GB" dirty="0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7273927" y="2333939"/>
            <a:ext cx="1698053" cy="2518158"/>
          </a:xfrm>
          <a:solidFill>
            <a:srgbClr val="92D050"/>
          </a:solidFill>
        </p:spPr>
        <p:txBody>
          <a:bodyPr/>
          <a:lstStyle>
            <a:lvl1pPr marL="0" marR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0" i="0" u="none" strike="noStrike" noProof="0" dirty="0" smtClean="0">
                <a:solidFill>
                  <a:schemeClr val="bg2"/>
                </a:solidFill>
                <a:effectLst/>
                <a:latin typeface="Arial"/>
              </a:rPr>
              <a:t>Names countries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779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ating changes_Business environment ri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dirty="0" smtClean="0"/>
              <a:t>Name region</a:t>
            </a:r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534484" y="752260"/>
            <a:ext cx="3139252" cy="323165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dirty="0" smtClean="0"/>
              <a:t>positive trend / negative trend / stable ratings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488398" y="1389600"/>
            <a:ext cx="4849948" cy="4680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6227445"/>
              </p:ext>
            </p:extLst>
          </p:nvPr>
        </p:nvGraphicFramePr>
        <p:xfrm>
          <a:off x="5602003" y="1389599"/>
          <a:ext cx="3361268" cy="935590"/>
        </p:xfrm>
        <a:graphic>
          <a:graphicData uri="http://schemas.openxmlformats.org/drawingml/2006/table">
            <a:tbl>
              <a:tblPr/>
              <a:tblGrid>
                <a:gridCol w="1637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870">
                <a:tc gridSpan="2"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27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2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Downgrades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2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Upgrades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2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 userDrawn="1"/>
        </p:nvSpPr>
        <p:spPr>
          <a:xfrm>
            <a:off x="5602003" y="1578346"/>
            <a:ext cx="34287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GB" sz="1600" b="1" i="0" u="none" strike="noStrike" dirty="0" smtClean="0">
                <a:solidFill>
                  <a:srgbClr val="FFFFFF"/>
                </a:solidFill>
                <a:effectLst/>
                <a:latin typeface="Arial"/>
              </a:rPr>
              <a:t>Business environment risk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467999" y="752260"/>
            <a:ext cx="5066485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100" b="0" i="0" u="none" strike="noStrike" dirty="0" smtClean="0">
                <a:solidFill>
                  <a:schemeClr val="tx1"/>
                </a:solidFill>
                <a:effectLst/>
                <a:latin typeface="Arial"/>
              </a:rPr>
              <a:t>Cross-Border Business</a:t>
            </a:r>
            <a:r>
              <a:rPr lang="en-GB" sz="2100" b="0" i="0" u="none" strike="noStrike" baseline="0" dirty="0" smtClean="0">
                <a:solidFill>
                  <a:schemeClr val="tx1"/>
                </a:solidFill>
                <a:effectLst/>
                <a:latin typeface="Arial"/>
              </a:rPr>
              <a:t> environment </a:t>
            </a:r>
            <a:r>
              <a:rPr lang="en-GB" sz="2100" b="0" i="0" u="none" strike="noStrike" dirty="0" smtClean="0">
                <a:solidFill>
                  <a:schemeClr val="tx1"/>
                </a:solidFill>
                <a:effectLst/>
                <a:latin typeface="Arial"/>
              </a:rPr>
              <a:t>risks:</a:t>
            </a:r>
            <a:endParaRPr lang="en-GB" sz="21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5593292" y="2325189"/>
            <a:ext cx="1680635" cy="2526908"/>
          </a:xfrm>
          <a:solidFill>
            <a:schemeClr val="accent1"/>
          </a:solidFill>
        </p:spPr>
        <p:txBody>
          <a:bodyPr/>
          <a:lstStyle>
            <a:lvl1pPr marL="0" marR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0" i="0" u="none" strike="noStrike" noProof="0" dirty="0" smtClean="0">
                <a:solidFill>
                  <a:schemeClr val="bg2"/>
                </a:solidFill>
                <a:effectLst/>
                <a:latin typeface="Arial"/>
              </a:rPr>
              <a:t>Names countries</a:t>
            </a:r>
          </a:p>
          <a:p>
            <a:pPr lvl="0"/>
            <a:endParaRPr lang="en-GB" dirty="0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7273927" y="2333939"/>
            <a:ext cx="1698053" cy="2518158"/>
          </a:xfrm>
          <a:solidFill>
            <a:srgbClr val="92D050"/>
          </a:solidFill>
        </p:spPr>
        <p:txBody>
          <a:bodyPr/>
          <a:lstStyle>
            <a:lvl1pPr marL="0" marR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0" i="0" u="none" strike="noStrike" noProof="0" dirty="0" smtClean="0">
                <a:solidFill>
                  <a:schemeClr val="bg2"/>
                </a:solidFill>
                <a:effectLst/>
                <a:latin typeface="Arial"/>
              </a:rPr>
              <a:t>Names countries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820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larg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8000" y="1389600"/>
            <a:ext cx="2754171" cy="468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3466011" y="1389600"/>
            <a:ext cx="5155475" cy="4680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60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&amp; large Chart + risk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8000" y="1851830"/>
            <a:ext cx="2754171" cy="421777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3466011" y="1861730"/>
            <a:ext cx="5155475" cy="420787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8313" y="984069"/>
            <a:ext cx="8510224" cy="62701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Insert rating bar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3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&amp; smaller Chart + risk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8000" y="1851830"/>
            <a:ext cx="5340617" cy="421777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5930537" y="1851830"/>
            <a:ext cx="3048000" cy="242475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8313" y="984069"/>
            <a:ext cx="8510224" cy="62701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Insert rating bar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26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text &amp; smalle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8000" y="1367246"/>
            <a:ext cx="5340617" cy="4702354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7" hasCustomPrompt="1"/>
          </p:nvPr>
        </p:nvSpPr>
        <p:spPr>
          <a:xfrm>
            <a:off x="5930537" y="1367246"/>
            <a:ext cx="3048000" cy="242475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Add chart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0042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 bwMode="gray">
          <a:xfrm>
            <a:off x="468313" y="1389600"/>
            <a:ext cx="6875462" cy="4680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640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&amp; Figures 2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Round Diagonal Corner Rectangle 6"/>
          <p:cNvSpPr/>
          <p:nvPr userDrawn="1"/>
        </p:nvSpPr>
        <p:spPr bwMode="gray">
          <a:xfrm>
            <a:off x="1800000" y="1440000"/>
            <a:ext cx="5544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 Diagonal Corner Rectangle 7"/>
          <p:cNvSpPr/>
          <p:nvPr userDrawn="1"/>
        </p:nvSpPr>
        <p:spPr bwMode="gray">
          <a:xfrm>
            <a:off x="1800000" y="3672000"/>
            <a:ext cx="5544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2160000" y="1701800"/>
            <a:ext cx="4824000" cy="1440000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2160000" y="3933363"/>
            <a:ext cx="4824000" cy="1440000"/>
          </a:xfrm>
        </p:spPr>
        <p:txBody>
          <a:bodyPr/>
          <a:lstStyle>
            <a:lvl1pPr>
              <a:lnSpc>
                <a:spcPts val="33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089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&amp; Figures 3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8000" y="403200"/>
            <a:ext cx="6300000" cy="34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Round Diagonal Corner Rectangle 6"/>
          <p:cNvSpPr/>
          <p:nvPr userDrawn="1"/>
        </p:nvSpPr>
        <p:spPr bwMode="gray">
          <a:xfrm>
            <a:off x="468000" y="1440000"/>
            <a:ext cx="2484000" cy="3744416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Round Diagonal Corner Rectangle 10"/>
          <p:cNvSpPr/>
          <p:nvPr userDrawn="1"/>
        </p:nvSpPr>
        <p:spPr bwMode="gray">
          <a:xfrm>
            <a:off x="3344170" y="1440000"/>
            <a:ext cx="2484000" cy="3744416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 Diagonal Corner Rectangle 12"/>
          <p:cNvSpPr/>
          <p:nvPr userDrawn="1"/>
        </p:nvSpPr>
        <p:spPr bwMode="gray">
          <a:xfrm>
            <a:off x="6214945" y="1440000"/>
            <a:ext cx="2484000" cy="3744416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47304" y="1596187"/>
            <a:ext cx="2088000" cy="3266141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3523474" y="1604917"/>
            <a:ext cx="2088000" cy="3266141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6401700" y="1604917"/>
            <a:ext cx="2088000" cy="3266141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471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&amp; Figures 4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Round Diagonal Corner Rectangle 6"/>
          <p:cNvSpPr/>
          <p:nvPr userDrawn="1"/>
        </p:nvSpPr>
        <p:spPr bwMode="gray">
          <a:xfrm>
            <a:off x="467488" y="1440000"/>
            <a:ext cx="3996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 Diagonal Corner Rectangle 7"/>
          <p:cNvSpPr/>
          <p:nvPr userDrawn="1"/>
        </p:nvSpPr>
        <p:spPr bwMode="gray">
          <a:xfrm>
            <a:off x="467488" y="3672000"/>
            <a:ext cx="3996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720000" y="1701800"/>
            <a:ext cx="3420000" cy="1440000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720000" y="3933363"/>
            <a:ext cx="3420000" cy="1440000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Round Diagonal Corner Rectangle 15"/>
          <p:cNvSpPr/>
          <p:nvPr userDrawn="1"/>
        </p:nvSpPr>
        <p:spPr bwMode="gray">
          <a:xfrm>
            <a:off x="4699082" y="1440000"/>
            <a:ext cx="3996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 Diagonal Corner Rectangle 16"/>
          <p:cNvSpPr/>
          <p:nvPr userDrawn="1"/>
        </p:nvSpPr>
        <p:spPr bwMode="gray">
          <a:xfrm>
            <a:off x="4699082" y="3680513"/>
            <a:ext cx="3996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945002" y="1701800"/>
            <a:ext cx="3420000" cy="1440000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945002" y="3933363"/>
            <a:ext cx="3420000" cy="1440000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934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&amp; pull out box 1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Round Diagonal Corner Rectangle 5"/>
          <p:cNvSpPr/>
          <p:nvPr userDrawn="1"/>
        </p:nvSpPr>
        <p:spPr bwMode="gray">
          <a:xfrm>
            <a:off x="468000" y="3352800"/>
            <a:ext cx="6876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720000" y="3494668"/>
            <a:ext cx="6372000" cy="1800000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68000" y="1389600"/>
            <a:ext cx="6876000" cy="180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376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&amp; pull out box 2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Round Diagonal Corner Rectangle 5"/>
          <p:cNvSpPr/>
          <p:nvPr userDrawn="1"/>
        </p:nvSpPr>
        <p:spPr bwMode="gray">
          <a:xfrm>
            <a:off x="468000" y="3352800"/>
            <a:ext cx="3312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702000" y="3540425"/>
            <a:ext cx="2844000" cy="1620000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68000" y="1389600"/>
            <a:ext cx="6876000" cy="180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Round Diagonal Corner Rectangle 12"/>
          <p:cNvSpPr/>
          <p:nvPr userDrawn="1"/>
        </p:nvSpPr>
        <p:spPr bwMode="gray">
          <a:xfrm>
            <a:off x="4023728" y="3369424"/>
            <a:ext cx="3312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257728" y="3540425"/>
            <a:ext cx="2844000" cy="1620000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676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90000"/>
            <a:ext cx="9144000" cy="46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8000" y="401325"/>
            <a:ext cx="6300000" cy="34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8000" y="1390141"/>
            <a:ext cx="6876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2172"/>
            <a:ext cx="2750820" cy="1360932"/>
          </a:xfrm>
          <a:prstGeom prst="rect">
            <a:avLst/>
          </a:prstGeom>
        </p:spPr>
      </p:pic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05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4" r:id="rId2"/>
    <p:sldLayoutId id="2147483649" r:id="rId3"/>
    <p:sldLayoutId id="2147483734" r:id="rId4"/>
    <p:sldLayoutId id="2147483667" r:id="rId5"/>
    <p:sldLayoutId id="2147483703" r:id="rId6"/>
    <p:sldLayoutId id="2147483668" r:id="rId7"/>
    <p:sldLayoutId id="2147483669" r:id="rId8"/>
    <p:sldLayoutId id="2147483670" r:id="rId9"/>
    <p:sldLayoutId id="2147483704" r:id="rId10"/>
    <p:sldLayoutId id="2147483673" r:id="rId11"/>
    <p:sldLayoutId id="2147483674" r:id="rId12"/>
    <p:sldLayoutId id="2147483675" r:id="rId13"/>
    <p:sldLayoutId id="2147483676" r:id="rId14"/>
    <p:sldLayoutId id="2147483665" r:id="rId15"/>
    <p:sldLayoutId id="2147483666" r:id="rId16"/>
    <p:sldLayoutId id="2147483671" r:id="rId17"/>
    <p:sldLayoutId id="2147483672" r:id="rId18"/>
    <p:sldLayoutId id="2147483698" r:id="rId19"/>
    <p:sldLayoutId id="2147483699" r:id="rId20"/>
    <p:sldLayoutId id="2147483705" r:id="rId21"/>
    <p:sldLayoutId id="2147483706" r:id="rId22"/>
    <p:sldLayoutId id="2147483735" r:id="rId23"/>
    <p:sldLayoutId id="2147483712" r:id="rId24"/>
    <p:sldLayoutId id="2147483731" r:id="rId25"/>
    <p:sldLayoutId id="2147483757" r:id="rId26"/>
    <p:sldLayoutId id="2147483759" r:id="rId2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1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Tx/>
        <a:buNone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62000" indent="-162000" algn="l" defTabSz="914400" rtl="0" eaLnBrk="1" latinLnBrk="0" hangingPunct="1">
        <a:lnSpc>
          <a:spcPct val="100000"/>
        </a:lnSpc>
        <a:spcBef>
          <a:spcPts val="0"/>
        </a:spcBef>
        <a:spcAft>
          <a:spcPts val="992"/>
        </a:spcAft>
        <a:buClr>
          <a:schemeClr val="tx2"/>
        </a:buClr>
        <a:buFont typeface="Arial" pitchFamily="34" charset="0"/>
        <a:buChar char="&gt;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24000" indent="-162000" algn="l" defTabSz="914400" rtl="0" eaLnBrk="1" latinLnBrk="0" hangingPunct="1">
        <a:lnSpc>
          <a:spcPct val="100000"/>
        </a:lnSpc>
        <a:spcBef>
          <a:spcPts val="0"/>
        </a:spcBef>
        <a:spcAft>
          <a:spcPts val="992"/>
        </a:spcAft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486000" indent="-162000" algn="l" defTabSz="914400" rtl="0" eaLnBrk="1" latinLnBrk="0" hangingPunct="1">
        <a:lnSpc>
          <a:spcPct val="100000"/>
        </a:lnSpc>
        <a:spcBef>
          <a:spcPts val="0"/>
        </a:spcBef>
        <a:spcAft>
          <a:spcPts val="992"/>
        </a:spcAft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0" indent="0" algn="l" defTabSz="914400" rtl="0" eaLnBrk="1" latinLnBrk="0" hangingPunct="1"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0" indent="0" algn="l" defTabSz="914400" rtl="0" eaLnBrk="1" latinLnBrk="0" hangingPunct="1"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0" indent="0" algn="l" defTabSz="914400" rtl="0" eaLnBrk="1" latinLnBrk="0" hangingPunct="1"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0" indent="0" algn="l" defTabSz="914400" rtl="0" eaLnBrk="1" latinLnBrk="0" hangingPunct="1"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90000"/>
            <a:ext cx="9144000" cy="46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8000" y="401325"/>
            <a:ext cx="6300000" cy="34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8000" y="1390141"/>
            <a:ext cx="6876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2172"/>
            <a:ext cx="2750820" cy="1360932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687976" y="6524752"/>
            <a:ext cx="3380023" cy="180000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179999" y="6524752"/>
            <a:ext cx="386057" cy="1800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76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52" r:id="rId2"/>
    <p:sldLayoutId id="2147483753" r:id="rId3"/>
    <p:sldLayoutId id="2147483737" r:id="rId4"/>
    <p:sldLayoutId id="2147483742" r:id="rId5"/>
    <p:sldLayoutId id="2147483739" r:id="rId6"/>
    <p:sldLayoutId id="2147483743" r:id="rId7"/>
    <p:sldLayoutId id="2147483738" r:id="rId8"/>
    <p:sldLayoutId id="2147483744" r:id="rId9"/>
    <p:sldLayoutId id="2147483740" r:id="rId10"/>
    <p:sldLayoutId id="2147483745" r:id="rId11"/>
    <p:sldLayoutId id="2147483741" r:id="rId12"/>
    <p:sldLayoutId id="2147483749" r:id="rId13"/>
    <p:sldLayoutId id="2147483746" r:id="rId14"/>
    <p:sldLayoutId id="2147483747" r:id="rId15"/>
    <p:sldLayoutId id="2147483750" r:id="rId16"/>
    <p:sldLayoutId id="2147483748" r:id="rId17"/>
    <p:sldLayoutId id="2147483756" r:id="rId18"/>
    <p:sldLayoutId id="2147483754" r:id="rId19"/>
    <p:sldLayoutId id="2147483755" r:id="rId20"/>
    <p:sldLayoutId id="2147483758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1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Tx/>
        <a:buNone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62000" indent="-162000" algn="l" defTabSz="914400" rtl="0" eaLnBrk="1" latinLnBrk="0" hangingPunct="1">
        <a:lnSpc>
          <a:spcPct val="100000"/>
        </a:lnSpc>
        <a:spcBef>
          <a:spcPts val="0"/>
        </a:spcBef>
        <a:spcAft>
          <a:spcPts val="992"/>
        </a:spcAft>
        <a:buClr>
          <a:schemeClr val="tx2"/>
        </a:buClr>
        <a:buFont typeface="Arial" pitchFamily="34" charset="0"/>
        <a:buChar char="&gt;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24000" indent="-162000" algn="l" defTabSz="914400" rtl="0" eaLnBrk="1" latinLnBrk="0" hangingPunct="1">
        <a:lnSpc>
          <a:spcPct val="100000"/>
        </a:lnSpc>
        <a:spcBef>
          <a:spcPts val="0"/>
        </a:spcBef>
        <a:spcAft>
          <a:spcPts val="992"/>
        </a:spcAft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486000" indent="-162000" algn="l" defTabSz="914400" rtl="0" eaLnBrk="1" latinLnBrk="0" hangingPunct="1">
        <a:lnSpc>
          <a:spcPct val="100000"/>
        </a:lnSpc>
        <a:spcBef>
          <a:spcPts val="0"/>
        </a:spcBef>
        <a:spcAft>
          <a:spcPts val="992"/>
        </a:spcAft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0" indent="0" algn="l" defTabSz="914400" rtl="0" eaLnBrk="1" latinLnBrk="0" hangingPunct="1"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0" indent="0" algn="l" defTabSz="914400" rtl="0" eaLnBrk="1" latinLnBrk="0" hangingPunct="1"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0" indent="0" algn="l" defTabSz="914400" rtl="0" eaLnBrk="1" latinLnBrk="0" hangingPunct="1"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0" indent="0" algn="l" defTabSz="914400" rtl="0" eaLnBrk="1" latinLnBrk="0" hangingPunct="1"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Fallout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Russia’s</a:t>
            </a:r>
            <a:r>
              <a:rPr lang="nl-BE" dirty="0"/>
              <a:t> </a:t>
            </a:r>
            <a:r>
              <a:rPr lang="nl-BE" dirty="0" err="1"/>
              <a:t>invasion</a:t>
            </a:r>
            <a:r>
              <a:rPr lang="nl-BE" dirty="0"/>
              <a:t> of Ukraine: </a:t>
            </a:r>
            <a:r>
              <a:rPr lang="en-GB" dirty="0"/>
              <a:t> impact on Credendo cover policy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Pascaline della Faille</a:t>
            </a:r>
          </a:p>
          <a:p>
            <a:r>
              <a:rPr lang="en-GB" dirty="0" smtClean="0"/>
              <a:t>02/06/2022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524625"/>
            <a:ext cx="252413" cy="179388"/>
          </a:xfrm>
        </p:spPr>
        <p:txBody>
          <a:bodyPr/>
          <a:lstStyle/>
          <a:p>
            <a:fld id="{2D0789D6-496F-458D-9019-BA3EB72374A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82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Country risk evolution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Negative trend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Belarus</a:t>
            </a:r>
          </a:p>
          <a:p>
            <a:r>
              <a:rPr lang="en-GB" dirty="0"/>
              <a:t>Russia</a:t>
            </a:r>
          </a:p>
          <a:p>
            <a:r>
              <a:rPr lang="en-GB" dirty="0" smtClean="0"/>
              <a:t>Ukraine</a:t>
            </a:r>
          </a:p>
          <a:p>
            <a:r>
              <a:rPr lang="en-GB" dirty="0" smtClean="0"/>
              <a:t>Sri Lanka</a:t>
            </a:r>
            <a:endParaRPr lang="en-GB" dirty="0"/>
          </a:p>
          <a:p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 smtClean="0"/>
              <a:t>Brazil</a:t>
            </a:r>
          </a:p>
          <a:p>
            <a:r>
              <a:rPr lang="en-GB" dirty="0" smtClean="0"/>
              <a:t>Guyana</a:t>
            </a:r>
          </a:p>
          <a:p>
            <a:r>
              <a:rPr lang="en-GB" dirty="0" smtClean="0"/>
              <a:t>Oman</a:t>
            </a: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7"/>
            <p:extLst>
              <p:ext uri="{D42A27DB-BD31-4B8C-83A1-F6EECF244321}">
                <p14:modId xmlns:p14="http://schemas.microsoft.com/office/powerpoint/2010/main" val="3869618925"/>
              </p:ext>
            </p:extLst>
          </p:nvPr>
        </p:nvGraphicFramePr>
        <p:xfrm>
          <a:off x="488950" y="1389063"/>
          <a:ext cx="4849813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164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Credendo ST and MLT cover policy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Russia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2"/>
            <a:r>
              <a:rPr lang="en-GB" dirty="0" smtClean="0"/>
              <a:t>EU sanctions: it is prohibited to provide </a:t>
            </a:r>
            <a:r>
              <a:rPr lang="en-GB" u="sng" dirty="0" smtClean="0"/>
              <a:t>public</a:t>
            </a:r>
            <a:r>
              <a:rPr lang="en-GB" dirty="0" smtClean="0"/>
              <a:t> financing or financial assistance </a:t>
            </a:r>
            <a:r>
              <a:rPr lang="en-GB" dirty="0"/>
              <a:t>for </a:t>
            </a:r>
            <a:r>
              <a:rPr lang="en-GB" dirty="0" smtClean="0"/>
              <a:t>trade </a:t>
            </a:r>
            <a:r>
              <a:rPr lang="en-GB" dirty="0"/>
              <a:t>with, or investment in, </a:t>
            </a:r>
            <a:r>
              <a:rPr lang="en-GB" dirty="0" smtClean="0"/>
              <a:t>Russia with some exceptions </a:t>
            </a:r>
          </a:p>
          <a:p>
            <a:pPr lvl="2"/>
            <a:r>
              <a:rPr lang="en-GB" dirty="0" smtClean="0"/>
              <a:t>Despite exceptions, Credendo does not cover new transactions on Russia:</a:t>
            </a:r>
          </a:p>
          <a:p>
            <a:pPr lvl="3"/>
            <a:r>
              <a:rPr lang="en-GB" dirty="0" smtClean="0"/>
              <a:t>Western sanctions and Russian counter-sanctions</a:t>
            </a:r>
          </a:p>
          <a:p>
            <a:pPr lvl="3"/>
            <a:r>
              <a:rPr lang="en-GB" dirty="0" smtClean="0"/>
              <a:t>Risk of further tightening of sanctions and counter sanctions</a:t>
            </a:r>
          </a:p>
          <a:p>
            <a:pPr lvl="3"/>
            <a:r>
              <a:rPr lang="en-GB" dirty="0" smtClean="0"/>
              <a:t>Sharp </a:t>
            </a:r>
            <a:r>
              <a:rPr lang="en-GB" dirty="0"/>
              <a:t>deterioration of economic conditions</a:t>
            </a:r>
          </a:p>
          <a:p>
            <a:pPr marL="0" lvl="2" indent="0">
              <a:buNone/>
            </a:pPr>
            <a:endParaRPr lang="en-GB" dirty="0" smtClean="0"/>
          </a:p>
        </p:txBody>
      </p:sp>
      <p:pic>
        <p:nvPicPr>
          <p:cNvPr id="14" name="Media Placeholder 13"/>
          <p:cNvPicPr>
            <a:picLocks noGrp="1" noChangeAspect="1"/>
          </p:cNvPicPr>
          <p:nvPr>
            <p:ph type="media" sz="quarter" idx="17"/>
          </p:nvPr>
        </p:nvPicPr>
        <p:blipFill>
          <a:blip r:embed="rId3"/>
          <a:stretch>
            <a:fillRect/>
          </a:stretch>
        </p:blipFill>
        <p:spPr>
          <a:xfrm>
            <a:off x="4067999" y="2278503"/>
            <a:ext cx="4955792" cy="215968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067999" y="1868129"/>
            <a:ext cx="464338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Credendo MLT political risk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999" y="4438691"/>
            <a:ext cx="4176122" cy="3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Credendo ST and MLT cover policy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Belarus and Ukraine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2"/>
            <a:r>
              <a:rPr lang="en-GB" dirty="0" smtClean="0"/>
              <a:t>Belarus: </a:t>
            </a:r>
          </a:p>
          <a:p>
            <a:pPr lvl="3"/>
            <a:r>
              <a:rPr lang="en-GB" dirty="0" smtClean="0"/>
              <a:t>Western sanctions (targeting key products and banks)</a:t>
            </a:r>
          </a:p>
          <a:p>
            <a:pPr lvl="3"/>
            <a:r>
              <a:rPr lang="en-GB" dirty="0" smtClean="0"/>
              <a:t>Risk of further tightening of sanctions and counter sanctions</a:t>
            </a:r>
          </a:p>
          <a:p>
            <a:pPr lvl="3"/>
            <a:r>
              <a:rPr lang="en-GB" dirty="0" smtClean="0"/>
              <a:t>Sharp </a:t>
            </a:r>
            <a:r>
              <a:rPr lang="en-GB" dirty="0"/>
              <a:t>deterioration of economic conditions</a:t>
            </a:r>
          </a:p>
          <a:p>
            <a:pPr lvl="2"/>
            <a:r>
              <a:rPr lang="en-GB" dirty="0"/>
              <a:t>Ukraine:</a:t>
            </a:r>
          </a:p>
          <a:p>
            <a:pPr lvl="3"/>
            <a:r>
              <a:rPr lang="en-GB" dirty="0"/>
              <a:t>Martial law: </a:t>
            </a:r>
            <a:r>
              <a:rPr lang="en-GB" dirty="0" smtClean="0"/>
              <a:t>moratorium </a:t>
            </a:r>
            <a:r>
              <a:rPr lang="en-GB" dirty="0"/>
              <a:t>on cross-border foreign currency payments" except where the central bank issues permits or where the companies concerned are doing essential or government work</a:t>
            </a:r>
          </a:p>
          <a:p>
            <a:pPr lvl="3"/>
            <a:r>
              <a:rPr lang="en-GB" dirty="0"/>
              <a:t>Ongoing war</a:t>
            </a:r>
          </a:p>
          <a:p>
            <a:pPr lvl="2"/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067999" y="1868129"/>
            <a:ext cx="464338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Credendo ST political risk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99" y="4438691"/>
            <a:ext cx="4176122" cy="327688"/>
          </a:xfrm>
          <a:prstGeom prst="rect">
            <a:avLst/>
          </a:prstGeom>
        </p:spPr>
      </p:pic>
      <p:pic>
        <p:nvPicPr>
          <p:cNvPr id="3" name="Media Placeholder 2"/>
          <p:cNvPicPr>
            <a:picLocks noGrp="1" noChangeAspect="1"/>
          </p:cNvPicPr>
          <p:nvPr>
            <p:ph type="media" sz="quarter" idx="17"/>
          </p:nvPr>
        </p:nvPicPr>
        <p:blipFill>
          <a:blip r:embed="rId4"/>
          <a:stretch>
            <a:fillRect/>
          </a:stretch>
        </p:blipFill>
        <p:spPr>
          <a:xfrm>
            <a:off x="3999174" y="2185482"/>
            <a:ext cx="4880074" cy="195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" t="-2894" r="6766" b="-251"/>
          <a:stretch/>
        </p:blipFill>
        <p:spPr>
          <a:xfrm>
            <a:off x="-60385" y="-141154"/>
            <a:ext cx="9204385" cy="707366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01832" y="319361"/>
            <a:ext cx="2033660" cy="342000"/>
          </a:xfrm>
        </p:spPr>
        <p:txBody>
          <a:bodyPr/>
          <a:lstStyle/>
          <a:p>
            <a:r>
              <a:rPr lang="nl-BE" dirty="0"/>
              <a:t>Contact details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622984" y="6082858"/>
            <a:ext cx="4176000" cy="424909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en-GB" sz="2800" b="1" dirty="0">
                <a:solidFill>
                  <a:schemeClr val="tx2"/>
                </a:solidFill>
              </a:rPr>
              <a:t>www.credendo.com</a:t>
            </a:r>
          </a:p>
        </p:txBody>
      </p:sp>
      <p:sp>
        <p:nvSpPr>
          <p:cNvPr id="11" name="Round Diagonal Corner Rectangle 10"/>
          <p:cNvSpPr/>
          <p:nvPr/>
        </p:nvSpPr>
        <p:spPr bwMode="gray">
          <a:xfrm>
            <a:off x="4601832" y="2857310"/>
            <a:ext cx="3428508" cy="1009089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ound Diagonal Corner Rectangle 12"/>
          <p:cNvSpPr/>
          <p:nvPr/>
        </p:nvSpPr>
        <p:spPr bwMode="gray">
          <a:xfrm>
            <a:off x="4598112" y="1788603"/>
            <a:ext cx="3429066" cy="967563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41807" y="2870420"/>
            <a:ext cx="3393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Wim Bosman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Business Development Specialist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T: +32 (0)2 788 89 37</a:t>
            </a: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+32 (0)478 631 030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E.: w.bosman@credendo.com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50642" y="1788604"/>
            <a:ext cx="37761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Mireille Janssens</a:t>
            </a: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Business Development Specialist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T: +32 (0)2 788 87 76</a:t>
            </a: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+32 (</a:t>
            </a: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0)496 40 54 80</a:t>
            </a: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E.: </a:t>
            </a: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m.janssens@credendo.com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Round Diagonal Corner Rectangle 14"/>
          <p:cNvSpPr/>
          <p:nvPr/>
        </p:nvSpPr>
        <p:spPr bwMode="gray">
          <a:xfrm>
            <a:off x="4628970" y="5130767"/>
            <a:ext cx="3407355" cy="976608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600" b="1" i="0" u="none" strike="noStrike" kern="1200" cap="none" spc="0" normalizeH="0" baseline="0" noProof="0" dirty="0" smtClean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Gert Lambrecht</a:t>
            </a: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Head of Business Development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</a:t>
            </a: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.: +32 (0)2 788 </a:t>
            </a: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89 27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M: +32 (0)472 18 06 18</a:t>
            </a: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E.: </a:t>
            </a: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g.lambrecht@credendo.com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Round Diagonal Corner Rectangle 11"/>
          <p:cNvSpPr/>
          <p:nvPr/>
        </p:nvSpPr>
        <p:spPr bwMode="gray">
          <a:xfrm>
            <a:off x="4610081" y="3966977"/>
            <a:ext cx="3426243" cy="1048335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10082" y="3980438"/>
            <a:ext cx="3393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Gilles Coetsier</a:t>
            </a: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Business Development Specialist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T: +32 (0)2 788 87 75</a:t>
            </a: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+32 (</a:t>
            </a: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0)473 484 253</a:t>
            </a: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E.: </a:t>
            </a: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g.coetsier@credendo.com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Round Diagonal Corner Rectangle 16"/>
          <p:cNvSpPr/>
          <p:nvPr/>
        </p:nvSpPr>
        <p:spPr bwMode="gray">
          <a:xfrm>
            <a:off x="4619824" y="681699"/>
            <a:ext cx="3413349" cy="1006326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600" b="1" i="0" u="none" strike="noStrike" kern="1200" cap="none" spc="0" normalizeH="0" baseline="0" noProof="0" dirty="0" smtClean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Pascaline della</a:t>
            </a:r>
            <a:r>
              <a:rPr kumimoji="0" lang="nl-BE" sz="1200" b="1" i="0" u="none" strike="noStrike" kern="1200" cap="none" spc="0" normalizeH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Faille</a:t>
            </a: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0" algn="ctr">
              <a:defRPr/>
            </a:pPr>
            <a:r>
              <a:rPr lang="en-US" sz="1200" b="1" dirty="0">
                <a:solidFill>
                  <a:srgbClr val="685648"/>
                </a:solidFill>
                <a:latin typeface="Arial" pitchFamily="34" charset="0"/>
                <a:cs typeface="Arial" pitchFamily="34" charset="0"/>
              </a:rPr>
              <a:t>Country and sector risk </a:t>
            </a:r>
            <a:r>
              <a:rPr lang="en-US" sz="1200" b="1" dirty="0" smtClean="0">
                <a:solidFill>
                  <a:srgbClr val="685648"/>
                </a:solidFill>
                <a:latin typeface="Arial" pitchFamily="34" charset="0"/>
                <a:cs typeface="Arial" pitchFamily="34" charset="0"/>
              </a:rPr>
              <a:t>manager</a:t>
            </a:r>
          </a:p>
          <a:p>
            <a:pPr lvl="0" algn="ctr"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</a:t>
            </a: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.: +32 (0)2 788 </a:t>
            </a: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86 75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M: +32 (0)485</a:t>
            </a:r>
            <a:r>
              <a:rPr kumimoji="0" lang="nl-BE" sz="1200" b="1" i="0" u="none" strike="noStrike" kern="1200" cap="none" spc="0" normalizeH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65 13 94</a:t>
            </a: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E.: </a:t>
            </a:r>
            <a:r>
              <a:rPr kumimoji="0" lang="nl-B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564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p.dellaFaille@credendo.com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6856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3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2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Fallout from war in Ukraine</a:t>
            </a:r>
            <a:endParaRPr lang="fr-B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Regional impacts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2"/>
            <a:r>
              <a:rPr lang="en-GB" dirty="0" smtClean="0"/>
              <a:t>Even if Russia and Ukraine represent a small share of global output, sharp economic </a:t>
            </a:r>
            <a:r>
              <a:rPr lang="en-GB" dirty="0"/>
              <a:t>downturn (-8.5% </a:t>
            </a:r>
            <a:r>
              <a:rPr lang="en-GB" dirty="0" smtClean="0"/>
              <a:t>in </a:t>
            </a:r>
            <a:r>
              <a:rPr lang="en-GB" dirty="0"/>
              <a:t>Russia and </a:t>
            </a:r>
            <a:r>
              <a:rPr lang="en-GB" dirty="0" smtClean="0"/>
              <a:t>-35</a:t>
            </a:r>
            <a:r>
              <a:rPr lang="en-GB" dirty="0"/>
              <a:t>% in </a:t>
            </a:r>
            <a:r>
              <a:rPr lang="en-GB" dirty="0" smtClean="0"/>
              <a:t>Ukraine in </a:t>
            </a:r>
            <a:r>
              <a:rPr lang="en-GB" dirty="0"/>
              <a:t>2022 </a:t>
            </a:r>
            <a:r>
              <a:rPr lang="en-GB" dirty="0" smtClean="0"/>
              <a:t>) has </a:t>
            </a:r>
            <a:r>
              <a:rPr lang="en-GB" dirty="0"/>
              <a:t>global </a:t>
            </a:r>
            <a:r>
              <a:rPr lang="en-GB" dirty="0" smtClean="0"/>
              <a:t>impact </a:t>
            </a:r>
          </a:p>
          <a:p>
            <a:pPr lvl="2"/>
            <a:r>
              <a:rPr lang="en-GB" dirty="0" smtClean="0"/>
              <a:t>Trade</a:t>
            </a:r>
            <a:r>
              <a:rPr lang="en-GB" dirty="0"/>
              <a:t>: sharp contraction of Russian and Ukraine imports</a:t>
            </a:r>
          </a:p>
          <a:p>
            <a:pPr lvl="2"/>
            <a:r>
              <a:rPr lang="en-GB" dirty="0"/>
              <a:t>Tourism: sharp decrease in tourist arrivals from Russia and Ukraine</a:t>
            </a:r>
            <a:r>
              <a:rPr lang="en-GB" dirty="0" smtClean="0"/>
              <a:t>. (Turkey, Egypt, Georgia Montenegro, Bulgaria)</a:t>
            </a:r>
            <a:endParaRPr lang="en-GB" dirty="0"/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Belgian Foreign Trade Agency seminar | 2 June 2022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10" name="Chart Placeholder 9"/>
          <p:cNvGraphicFramePr>
            <a:graphicFrameLocks noGrp="1" noChangeAspect="1"/>
          </p:cNvGraphicFramePr>
          <p:nvPr>
            <p:ph type="chart" sz="quarter" idx="17"/>
            <p:extLst/>
          </p:nvPr>
        </p:nvGraphicFramePr>
        <p:xfrm>
          <a:off x="3771900" y="1524714"/>
          <a:ext cx="4849813" cy="4408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Macrobond document" r:id="rId4" imgW="5148384" imgH="4680168" progId="Mbnd.mbnd">
                  <p:embed/>
                </p:oleObj>
              </mc:Choice>
              <mc:Fallback>
                <p:oleObj name="Macrobond document" r:id="rId4" imgW="5148384" imgH="4680168" progId="Mbnd.mbnd">
                  <p:embed/>
                  <p:pic>
                    <p:nvPicPr>
                      <p:cNvPr id="10" name="Chart Placeholder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1900" y="1524714"/>
                        <a:ext cx="4849813" cy="4408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527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Fallout from war in Ukraine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Regional </a:t>
            </a:r>
            <a:r>
              <a:rPr lang="en-GB" dirty="0"/>
              <a:t>impacts</a:t>
            </a:r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2"/>
            <a:r>
              <a:rPr lang="en-GB" dirty="0" smtClean="0"/>
              <a:t>Remittances </a:t>
            </a:r>
            <a:r>
              <a:rPr lang="en-GB" dirty="0"/>
              <a:t>coming from Russia: some countries of CIS region are largely reliant on remittances coming from Russia</a:t>
            </a:r>
            <a:r>
              <a:rPr lang="en-GB" dirty="0" smtClean="0"/>
              <a:t>.</a:t>
            </a:r>
          </a:p>
          <a:p>
            <a:pPr lvl="2"/>
            <a:r>
              <a:rPr lang="en-GB" dirty="0"/>
              <a:t>The displacement of </a:t>
            </a:r>
            <a:r>
              <a:rPr lang="en-GB" dirty="0" smtClean="0"/>
              <a:t>Ukrainian </a:t>
            </a:r>
            <a:r>
              <a:rPr lang="en-GB" dirty="0"/>
              <a:t>people to </a:t>
            </a:r>
            <a:r>
              <a:rPr lang="en-GB" dirty="0" smtClean="0"/>
              <a:t>neighbouring countries (Poland, Moldova, Cuba Romania, Hungary, Slovakia)</a:t>
            </a:r>
          </a:p>
          <a:p>
            <a:pPr marL="0" lvl="2" indent="0">
              <a:buNone/>
            </a:pPr>
            <a:endParaRPr lang="en-GB" dirty="0" smtClean="0"/>
          </a:p>
          <a:p>
            <a:pPr marL="0" lvl="2" indent="0">
              <a:buNone/>
            </a:pPr>
            <a:endParaRPr lang="en-GB" dirty="0" smtClean="0"/>
          </a:p>
          <a:p>
            <a:pPr marL="0" lvl="2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graphicFrame>
        <p:nvGraphicFramePr>
          <p:cNvPr id="13" name="Chart Placeholder 12"/>
          <p:cNvGraphicFramePr>
            <a:graphicFrameLocks noGrp="1" noChangeAspect="1"/>
          </p:cNvGraphicFramePr>
          <p:nvPr>
            <p:ph type="chart" sz="quarter" idx="17"/>
            <p:extLst/>
          </p:nvPr>
        </p:nvGraphicFramePr>
        <p:xfrm>
          <a:off x="3771900" y="1524714"/>
          <a:ext cx="4849813" cy="4408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Macrobond document" r:id="rId4" imgW="5148744" imgH="4680168" progId="Mbnd.mbnd">
                  <p:embed/>
                </p:oleObj>
              </mc:Choice>
              <mc:Fallback>
                <p:oleObj name="Macrobond document" r:id="rId4" imgW="5148744" imgH="4680168" progId="Mbnd.mbnd">
                  <p:embed/>
                  <p:pic>
                    <p:nvPicPr>
                      <p:cNvPr id="13" name="Chart Placeholder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1900" y="1524714"/>
                        <a:ext cx="4849813" cy="4408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03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Fallout from war in Ukraine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67999" y="733425"/>
            <a:ext cx="6452345" cy="342000"/>
          </a:xfrm>
        </p:spPr>
        <p:txBody>
          <a:bodyPr/>
          <a:lstStyle/>
          <a:p>
            <a:r>
              <a:rPr lang="en-GB" dirty="0" smtClean="0"/>
              <a:t>Global financial conditions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2"/>
            <a:r>
              <a:rPr lang="en-GB" dirty="0"/>
              <a:t>Monetary tightening </a:t>
            </a:r>
            <a:r>
              <a:rPr lang="en-GB" dirty="0" smtClean="0"/>
              <a:t>amid </a:t>
            </a:r>
            <a:r>
              <a:rPr lang="en-GB" dirty="0"/>
              <a:t>high inflation</a:t>
            </a:r>
          </a:p>
          <a:p>
            <a:pPr lvl="2"/>
            <a:r>
              <a:rPr lang="en-GB" dirty="0"/>
              <a:t>Increase in risk </a:t>
            </a:r>
            <a:r>
              <a:rPr lang="en-GB" dirty="0" smtClean="0"/>
              <a:t>aversion</a:t>
            </a:r>
          </a:p>
          <a:p>
            <a:pPr lvl="2"/>
            <a:r>
              <a:rPr lang="en-GB" dirty="0"/>
              <a:t>Limited financial contagion so far</a:t>
            </a:r>
          </a:p>
          <a:p>
            <a:pPr lvl="2">
              <a:buFont typeface="Symbol" panose="05050102010706020507" pitchFamily="18" charset="2"/>
              <a:buChar char="Þ"/>
            </a:pPr>
            <a:r>
              <a:rPr lang="en-GB" dirty="0" smtClean="0"/>
              <a:t> Flight </a:t>
            </a:r>
            <a:r>
              <a:rPr lang="en-GB" dirty="0"/>
              <a:t>to quality </a:t>
            </a:r>
            <a:r>
              <a:rPr lang="en-GB" dirty="0" smtClean="0"/>
              <a:t>flows</a:t>
            </a:r>
          </a:p>
          <a:p>
            <a:pPr lvl="2"/>
            <a:r>
              <a:rPr lang="en-GB" dirty="0" smtClean="0"/>
              <a:t>Main </a:t>
            </a:r>
            <a:r>
              <a:rPr lang="en-GB" dirty="0"/>
              <a:t>risks:</a:t>
            </a:r>
          </a:p>
          <a:p>
            <a:pPr lvl="3"/>
            <a:r>
              <a:rPr lang="en-GB" dirty="0"/>
              <a:t>Large capital outflow out of </a:t>
            </a:r>
            <a:r>
              <a:rPr lang="en-GB" dirty="0" smtClean="0"/>
              <a:t>EMs (cf. impact on exchange rate and/or FX reserves)</a:t>
            </a:r>
          </a:p>
          <a:p>
            <a:pPr lvl="3"/>
            <a:r>
              <a:rPr lang="en-GB" dirty="0" smtClean="0"/>
              <a:t>Higher borrowing costs for corporates and sovereign issuers</a:t>
            </a:r>
          </a:p>
          <a:p>
            <a:pPr lvl="3"/>
            <a:r>
              <a:rPr lang="en-GB" dirty="0" smtClean="0"/>
              <a:t>More </a:t>
            </a:r>
            <a:r>
              <a:rPr lang="en-GB" dirty="0"/>
              <a:t>difficult access to financial </a:t>
            </a:r>
            <a:r>
              <a:rPr lang="en-GB" dirty="0" smtClean="0"/>
              <a:t>markets</a:t>
            </a:r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graphicFrame>
        <p:nvGraphicFramePr>
          <p:cNvPr id="16" name="Chart Placeholder 15"/>
          <p:cNvGraphicFramePr>
            <a:graphicFrameLocks noGrp="1" noChangeAspect="1"/>
          </p:cNvGraphicFramePr>
          <p:nvPr>
            <p:ph type="chart" sz="quarter" idx="17"/>
            <p:extLst>
              <p:ext uri="{D42A27DB-BD31-4B8C-83A1-F6EECF244321}">
                <p14:modId xmlns:p14="http://schemas.microsoft.com/office/powerpoint/2010/main" val="2511672712"/>
              </p:ext>
            </p:extLst>
          </p:nvPr>
        </p:nvGraphicFramePr>
        <p:xfrm>
          <a:off x="3469481" y="1389063"/>
          <a:ext cx="5148263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Macrobond document" r:id="rId4" imgW="5148744" imgH="4680168" progId="Mbnd.mbnd">
                  <p:embed/>
                </p:oleObj>
              </mc:Choice>
              <mc:Fallback>
                <p:oleObj name="Macrobond document" r:id="rId4" imgW="5148744" imgH="4680168" progId="Mbnd.mbnd">
                  <p:embed/>
                  <p:pic>
                    <p:nvPicPr>
                      <p:cNvPr id="16" name="Chart Placeholder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69481" y="1389063"/>
                        <a:ext cx="5148263" cy="467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19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Fallout from war in Ukraine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Commodity prices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2"/>
            <a:r>
              <a:rPr lang="en-GB" dirty="0" smtClean="0"/>
              <a:t>Sharp increase in energy prices and to a lesser extent metal and agriculture prices</a:t>
            </a:r>
          </a:p>
          <a:p>
            <a:pPr lvl="2"/>
            <a:r>
              <a:rPr lang="en-GB" dirty="0" smtClean="0"/>
              <a:t>Large </a:t>
            </a:r>
            <a:r>
              <a:rPr lang="en-GB" dirty="0"/>
              <a:t>negative impact on </a:t>
            </a:r>
            <a:r>
              <a:rPr lang="en-GB" dirty="0" smtClean="0"/>
              <a:t>commodity </a:t>
            </a:r>
            <a:r>
              <a:rPr lang="en-GB" dirty="0"/>
              <a:t>importers</a:t>
            </a:r>
          </a:p>
          <a:p>
            <a:pPr lvl="2"/>
            <a:r>
              <a:rPr lang="en-GB" dirty="0"/>
              <a:t>Additional increase in inflation </a:t>
            </a:r>
            <a:endParaRPr lang="en-GB" dirty="0" smtClean="0"/>
          </a:p>
          <a:p>
            <a:pPr lvl="2"/>
            <a:r>
              <a:rPr lang="en-GB" dirty="0" smtClean="0"/>
              <a:t>Heightened </a:t>
            </a:r>
            <a:r>
              <a:rPr lang="en-GB" dirty="0"/>
              <a:t>risk of social unrest</a:t>
            </a:r>
          </a:p>
          <a:p>
            <a:pPr lvl="2"/>
            <a:r>
              <a:rPr lang="en-GB" dirty="0"/>
              <a:t>Additional burden on public finances</a:t>
            </a:r>
          </a:p>
          <a:p>
            <a:pPr lvl="2"/>
            <a:r>
              <a:rPr lang="en-GB" dirty="0" smtClean="0"/>
              <a:t>However </a:t>
            </a:r>
            <a:r>
              <a:rPr lang="en-GB" dirty="0"/>
              <a:t>positive impact on </a:t>
            </a:r>
            <a:r>
              <a:rPr lang="en-GB" dirty="0" smtClean="0"/>
              <a:t>commodity </a:t>
            </a:r>
            <a:r>
              <a:rPr lang="en-GB" dirty="0"/>
              <a:t>exporters</a:t>
            </a:r>
          </a:p>
          <a:p>
            <a:pPr lvl="2"/>
            <a:endParaRPr lang="en-GB" dirty="0" smtClean="0"/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graphicFrame>
        <p:nvGraphicFramePr>
          <p:cNvPr id="9" name="Chart Placeholder 8"/>
          <p:cNvGraphicFramePr>
            <a:graphicFrameLocks noGrp="1" noChangeAspect="1"/>
          </p:cNvGraphicFramePr>
          <p:nvPr>
            <p:ph type="chart" sz="quarter" idx="17"/>
            <p:extLst>
              <p:ext uri="{D42A27DB-BD31-4B8C-83A1-F6EECF244321}">
                <p14:modId xmlns:p14="http://schemas.microsoft.com/office/powerpoint/2010/main" val="859553675"/>
              </p:ext>
            </p:extLst>
          </p:nvPr>
        </p:nvGraphicFramePr>
        <p:xfrm>
          <a:off x="3469481" y="1389063"/>
          <a:ext cx="5148263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Macrobond document" r:id="rId4" imgW="5148744" imgH="4680168" progId="Mbnd.mbnd">
                  <p:embed/>
                </p:oleObj>
              </mc:Choice>
              <mc:Fallback>
                <p:oleObj name="Macrobond document" r:id="rId4" imgW="5148744" imgH="4680168" progId="Mbnd.mbnd">
                  <p:embed/>
                  <p:pic>
                    <p:nvPicPr>
                      <p:cNvPr id="9" name="Chart Placeholder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69481" y="1389063"/>
                        <a:ext cx="5148263" cy="467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77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Fallout from war in Ukraine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Global </a:t>
            </a:r>
            <a:r>
              <a:rPr lang="en-GB" dirty="0" smtClean="0"/>
              <a:t>economic activity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2"/>
            <a:r>
              <a:rPr lang="en-GB" dirty="0" smtClean="0"/>
              <a:t>After strong recovery in 2021, short term indicators indicated that global activity has slowed</a:t>
            </a:r>
          </a:p>
          <a:p>
            <a:pPr lvl="2"/>
            <a:r>
              <a:rPr lang="en-GB" dirty="0" smtClean="0"/>
              <a:t>Renewed supply chain disruptions amid war in Ukraine and zero-</a:t>
            </a:r>
            <a:r>
              <a:rPr lang="en-GB" dirty="0" err="1" smtClean="0"/>
              <a:t>Covid</a:t>
            </a:r>
            <a:r>
              <a:rPr lang="en-GB" dirty="0" smtClean="0"/>
              <a:t> policy in China </a:t>
            </a:r>
          </a:p>
          <a:p>
            <a:pPr lvl="2"/>
            <a:r>
              <a:rPr lang="en-GB" dirty="0" smtClean="0"/>
              <a:t>Expected slowdown in global trade</a:t>
            </a:r>
          </a:p>
          <a:p>
            <a:pPr lvl="2"/>
            <a:endParaRPr lang="en-GB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10" name="Chart Placeholder 9"/>
          <p:cNvGraphicFramePr>
            <a:graphicFrameLocks noGrp="1" noChangeAspect="1"/>
          </p:cNvGraphicFramePr>
          <p:nvPr>
            <p:ph type="chart" sz="quarter" idx="17"/>
            <p:extLst>
              <p:ext uri="{D42A27DB-BD31-4B8C-83A1-F6EECF244321}">
                <p14:modId xmlns:p14="http://schemas.microsoft.com/office/powerpoint/2010/main" val="4146143320"/>
              </p:ext>
            </p:extLst>
          </p:nvPr>
        </p:nvGraphicFramePr>
        <p:xfrm>
          <a:off x="3469481" y="1389063"/>
          <a:ext cx="5148263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Macrobond document" r:id="rId4" imgW="5148744" imgH="4680168" progId="Mbnd.mbnd">
                  <p:embed/>
                </p:oleObj>
              </mc:Choice>
              <mc:Fallback>
                <p:oleObj name="Macrobond document" r:id="rId4" imgW="5148744" imgH="4680168" progId="Mbnd.mbnd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69481" y="1389063"/>
                        <a:ext cx="5148263" cy="467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396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2"/>
            <a:r>
              <a:rPr lang="en-GB" dirty="0"/>
              <a:t>Russia’s invasion of Ukraine is a large negative shock in a difficult period (incomplete recovery, large public and private debt, weak economic fundamentals)</a:t>
            </a:r>
          </a:p>
          <a:p>
            <a:pPr lvl="2"/>
            <a:r>
              <a:rPr lang="en-GB" dirty="0"/>
              <a:t>Rising inflation is a source of concern</a:t>
            </a:r>
          </a:p>
          <a:p>
            <a:pPr lvl="2"/>
            <a:r>
              <a:rPr lang="en-GB" dirty="0"/>
              <a:t>Combination of high financial vulnerabilities and tightening of the global financial conditions </a:t>
            </a:r>
          </a:p>
          <a:p>
            <a:pPr lvl="2"/>
            <a:r>
              <a:rPr lang="en-GB" dirty="0"/>
              <a:t>Impacts of climate change are becoming more and more visible (e.g. extreme weather events, energy transaction) …and fallouts are likely to increase (migration, social unrest, production disruptions, etc..)</a:t>
            </a:r>
          </a:p>
          <a:p>
            <a:pPr lvl="2"/>
            <a:r>
              <a:rPr lang="en-GB" dirty="0"/>
              <a:t>Large social, trade and geopolitical tensions : rules-based framework that has governed international and economic relations since WWII under heavy challenges</a:t>
            </a:r>
          </a:p>
          <a:p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Main risks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Fallout from war in Ukraine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387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Business environment: still positive trend</a:t>
            </a:r>
          </a:p>
          <a:p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Country risk evolution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468000" y="6524625"/>
            <a:ext cx="3600450" cy="1793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900" smtClean="0">
                <a:latin typeface="Arial" panose="020B0604020202020204" pitchFamily="34" charset="0"/>
              </a:rPr>
              <a:t>Belgian Foreign Trade Agency seminar | 2 June 2022</a:t>
            </a:r>
            <a:endParaRPr lang="en-GB" sz="900" dirty="0">
              <a:latin typeface="Arial" panose="020B0604020202020204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586740" y="1167765"/>
          <a:ext cx="7970520" cy="4522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361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Country risk evolution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negative trend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Belgian Foreign Trade Agency seminar | 2 June 2022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it-IT" dirty="0"/>
              <a:t>Ukraine</a:t>
            </a:r>
          </a:p>
          <a:p>
            <a:r>
              <a:rPr lang="it-IT" dirty="0"/>
              <a:t>Georgia</a:t>
            </a:r>
          </a:p>
          <a:p>
            <a:r>
              <a:rPr lang="it-IT" dirty="0"/>
              <a:t>Belarus</a:t>
            </a:r>
          </a:p>
          <a:p>
            <a:r>
              <a:rPr lang="it-IT" dirty="0"/>
              <a:t>Mali</a:t>
            </a:r>
          </a:p>
          <a:p>
            <a:r>
              <a:rPr lang="it-IT" dirty="0"/>
              <a:t>Moldova</a:t>
            </a:r>
          </a:p>
          <a:p>
            <a:r>
              <a:rPr lang="it-IT" dirty="0"/>
              <a:t>Russia</a:t>
            </a:r>
          </a:p>
          <a:p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 smtClean="0"/>
              <a:t>Antigua and Barbuda</a:t>
            </a:r>
          </a:p>
          <a:p>
            <a:r>
              <a:rPr lang="es-ES" dirty="0"/>
              <a:t>Jamaica</a:t>
            </a:r>
          </a:p>
          <a:p>
            <a:r>
              <a:rPr lang="en-US" dirty="0" smtClean="0"/>
              <a:t>Mexico</a:t>
            </a:r>
          </a:p>
          <a:p>
            <a:r>
              <a:rPr lang="en-US" dirty="0" smtClean="0"/>
              <a:t>Ecuador</a:t>
            </a:r>
          </a:p>
          <a:p>
            <a:r>
              <a:rPr lang="en-US" dirty="0" smtClean="0"/>
              <a:t>Oman</a:t>
            </a:r>
          </a:p>
          <a:p>
            <a:r>
              <a:rPr lang="en-US" dirty="0" smtClean="0"/>
              <a:t>Trinidad and Tobago</a:t>
            </a:r>
          </a:p>
          <a:p>
            <a:r>
              <a:rPr lang="en-US" dirty="0" smtClean="0"/>
              <a:t>Zambia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27747" y="6156696"/>
            <a:ext cx="51587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i="1" dirty="0" smtClean="0">
                <a:latin typeface="Arial" pitchFamily="34" charset="0"/>
              </a:rPr>
              <a:t>PAE: Political and Assimilated Events</a:t>
            </a:r>
            <a:r>
              <a:rPr lang="fr-BE" sz="1200" dirty="0">
                <a:latin typeface="Arial" panose="020B0604020202020204" pitchFamily="34" charset="0"/>
              </a:rPr>
              <a:t> </a:t>
            </a:r>
            <a:endParaRPr lang="en-GB" sz="1200" dirty="0" err="1" smtClean="0">
              <a:latin typeface="Arial" pitchFamily="34" charset="0"/>
            </a:endParaRPr>
          </a:p>
        </p:txBody>
      </p:sp>
      <p:graphicFrame>
        <p:nvGraphicFramePr>
          <p:cNvPr id="20" name="Chart Placeholder 19"/>
          <p:cNvGraphicFramePr>
            <a:graphicFrameLocks noGrp="1"/>
          </p:cNvGraphicFramePr>
          <p:nvPr>
            <p:ph type="chart" sz="quarter" idx="17"/>
            <p:extLst/>
          </p:nvPr>
        </p:nvGraphicFramePr>
        <p:xfrm>
          <a:off x="488950" y="1389063"/>
          <a:ext cx="4849813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786148"/>
      </p:ext>
    </p:extLst>
  </p:cSld>
  <p:clrMapOvr>
    <a:masterClrMapping/>
  </p:clrMapOvr>
</p:sld>
</file>

<file path=ppt/theme/theme1.xml><?xml version="1.0" encoding="utf-8"?>
<a:theme xmlns:a="http://schemas.openxmlformats.org/drawingml/2006/main" name="Credendo_PowerPointTemplate">
  <a:themeElements>
    <a:clrScheme name="CREDENDO PALETTE">
      <a:dk1>
        <a:srgbClr val="685648"/>
      </a:dk1>
      <a:lt1>
        <a:srgbClr val="FFFFFF"/>
      </a:lt1>
      <a:dk2>
        <a:srgbClr val="E3681F"/>
      </a:dk2>
      <a:lt2>
        <a:srgbClr val="FFFFFF"/>
      </a:lt2>
      <a:accent1>
        <a:srgbClr val="AE2D15"/>
      </a:accent1>
      <a:accent2>
        <a:srgbClr val="E19A1E"/>
      </a:accent2>
      <a:accent3>
        <a:srgbClr val="250201"/>
      </a:accent3>
      <a:accent4>
        <a:srgbClr val="702700"/>
      </a:accent4>
      <a:accent5>
        <a:srgbClr val="E3681F"/>
      </a:accent5>
      <a:accent6>
        <a:srgbClr val="C6B8AF"/>
      </a:accent6>
      <a:hlink>
        <a:srgbClr val="685648"/>
      </a:hlink>
      <a:folHlink>
        <a:srgbClr val="68564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solidFill>
            <a:schemeClr val="accent6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orporate_pres_Credendo-RM" id="{237B15DB-E90C-4BA2-A29E-82F79DEBDD3F}" vid="{F2862AF6-C783-4858-B2EE-20A2B338E8F8}"/>
    </a:ext>
  </a:extLst>
</a:theme>
</file>

<file path=ppt/theme/theme2.xml><?xml version="1.0" encoding="utf-8"?>
<a:theme xmlns:a="http://schemas.openxmlformats.org/drawingml/2006/main" name="Risk Management">
  <a:themeElements>
    <a:clrScheme name="CREDENDO PALETTE">
      <a:dk1>
        <a:srgbClr val="685648"/>
      </a:dk1>
      <a:lt1>
        <a:srgbClr val="FFFFFF"/>
      </a:lt1>
      <a:dk2>
        <a:srgbClr val="E3681F"/>
      </a:dk2>
      <a:lt2>
        <a:srgbClr val="FFFFFF"/>
      </a:lt2>
      <a:accent1>
        <a:srgbClr val="AE2D15"/>
      </a:accent1>
      <a:accent2>
        <a:srgbClr val="E19A1E"/>
      </a:accent2>
      <a:accent3>
        <a:srgbClr val="250201"/>
      </a:accent3>
      <a:accent4>
        <a:srgbClr val="702700"/>
      </a:accent4>
      <a:accent5>
        <a:srgbClr val="E3681F"/>
      </a:accent5>
      <a:accent6>
        <a:srgbClr val="C6B8AF"/>
      </a:accent6>
      <a:hlink>
        <a:srgbClr val="685648"/>
      </a:hlink>
      <a:folHlink>
        <a:srgbClr val="68564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solidFill>
            <a:schemeClr val="accent6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orporate_pres_Credendo-RM" id="{237B15DB-E90C-4BA2-A29E-82F79DEBDD3F}" vid="{E49CE363-896E-481A-93FF-4E08C8AFE49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REDENDO PALETTE">
    <a:dk1>
      <a:srgbClr val="685648"/>
    </a:dk1>
    <a:lt1>
      <a:srgbClr val="FFFFFF"/>
    </a:lt1>
    <a:dk2>
      <a:srgbClr val="E3681F"/>
    </a:dk2>
    <a:lt2>
      <a:srgbClr val="FFFFFF"/>
    </a:lt2>
    <a:accent1>
      <a:srgbClr val="AE2D15"/>
    </a:accent1>
    <a:accent2>
      <a:srgbClr val="E19A1E"/>
    </a:accent2>
    <a:accent3>
      <a:srgbClr val="250201"/>
    </a:accent3>
    <a:accent4>
      <a:srgbClr val="702700"/>
    </a:accent4>
    <a:accent5>
      <a:srgbClr val="E3681F"/>
    </a:accent5>
    <a:accent6>
      <a:srgbClr val="C6B8AF"/>
    </a:accent6>
    <a:hlink>
      <a:srgbClr val="685648"/>
    </a:hlink>
    <a:folHlink>
      <a:srgbClr val="68564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REDENDO PALETTE">
    <a:dk1>
      <a:srgbClr val="685648"/>
    </a:dk1>
    <a:lt1>
      <a:srgbClr val="FFFFFF"/>
    </a:lt1>
    <a:dk2>
      <a:srgbClr val="E3681F"/>
    </a:dk2>
    <a:lt2>
      <a:srgbClr val="FFFFFF"/>
    </a:lt2>
    <a:accent1>
      <a:srgbClr val="AE2D15"/>
    </a:accent1>
    <a:accent2>
      <a:srgbClr val="E19A1E"/>
    </a:accent2>
    <a:accent3>
      <a:srgbClr val="250201"/>
    </a:accent3>
    <a:accent4>
      <a:srgbClr val="702700"/>
    </a:accent4>
    <a:accent5>
      <a:srgbClr val="E3681F"/>
    </a:accent5>
    <a:accent6>
      <a:srgbClr val="C6B8AF"/>
    </a:accent6>
    <a:hlink>
      <a:srgbClr val="685648"/>
    </a:hlink>
    <a:folHlink>
      <a:srgbClr val="68564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REDENDO PALETTE">
    <a:dk1>
      <a:srgbClr val="685648"/>
    </a:dk1>
    <a:lt1>
      <a:srgbClr val="FFFFFF"/>
    </a:lt1>
    <a:dk2>
      <a:srgbClr val="E3681F"/>
    </a:dk2>
    <a:lt2>
      <a:srgbClr val="FFFFFF"/>
    </a:lt2>
    <a:accent1>
      <a:srgbClr val="AE2D15"/>
    </a:accent1>
    <a:accent2>
      <a:srgbClr val="E19A1E"/>
    </a:accent2>
    <a:accent3>
      <a:srgbClr val="250201"/>
    </a:accent3>
    <a:accent4>
      <a:srgbClr val="702700"/>
    </a:accent4>
    <a:accent5>
      <a:srgbClr val="E3681F"/>
    </a:accent5>
    <a:accent6>
      <a:srgbClr val="C6B8AF"/>
    </a:accent6>
    <a:hlink>
      <a:srgbClr val="685648"/>
    </a:hlink>
    <a:folHlink>
      <a:srgbClr val="68564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Corporate_pres_Credendo-RM-test</Template>
  <TotalTime>1387</TotalTime>
  <Words>910</Words>
  <Application>Microsoft Office PowerPoint</Application>
  <PresentationFormat>On-screen Show (4:3)</PresentationFormat>
  <Paragraphs>161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Credendo_PowerPointTemplate</vt:lpstr>
      <vt:lpstr>Risk Management</vt:lpstr>
      <vt:lpstr>Macrobond document</vt:lpstr>
      <vt:lpstr>Fallout from Russia’s invasion of Ukraine:  impact on Credendo cover policy</vt:lpstr>
      <vt:lpstr>Fallout from war in Ukraine</vt:lpstr>
      <vt:lpstr>Fallout from war in Ukraine</vt:lpstr>
      <vt:lpstr>Fallout from war in Ukraine</vt:lpstr>
      <vt:lpstr>Fallout from war in Ukraine</vt:lpstr>
      <vt:lpstr>Fallout from war in Ukraine</vt:lpstr>
      <vt:lpstr>Fallout from war in Ukraine</vt:lpstr>
      <vt:lpstr>Country risk evolution</vt:lpstr>
      <vt:lpstr>Country risk evolution</vt:lpstr>
      <vt:lpstr>Country risk evolution</vt:lpstr>
      <vt:lpstr>Credendo ST and MLT cover policy</vt:lpstr>
      <vt:lpstr>Credendo ST and MLT cover policy</vt:lpstr>
      <vt:lpstr>Contact details</vt:lpstr>
      <vt:lpstr>PowerPoint Presentation</vt:lpstr>
    </vt:vector>
  </TitlesOfParts>
  <Company>Credendo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Marijke Van Gucht</dc:creator>
  <dc:description>Built by: www.mediasterling.com</dc:description>
  <cp:lastModifiedBy>Pascaline della Faille</cp:lastModifiedBy>
  <cp:revision>145</cp:revision>
  <cp:lastPrinted>2020-01-06T10:50:19Z</cp:lastPrinted>
  <dcterms:created xsi:type="dcterms:W3CDTF">2020-09-23T13:28:27Z</dcterms:created>
  <dcterms:modified xsi:type="dcterms:W3CDTF">2022-06-01T13:48:07Z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_version">
    <vt:lpwstr>2.3</vt:lpwstr>
  </property>
  <property fmtid="{D5CDD505-2E9C-101B-9397-08002B2CF9AE}" pid="3" name="MS_ClientFolder">
    <vt:lpwstr>English (UK)</vt:lpwstr>
  </property>
</Properties>
</file>